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8" r:id="rId3"/>
    <p:sldId id="277" r:id="rId4"/>
    <p:sldId id="280" r:id="rId5"/>
    <p:sldId id="281" r:id="rId6"/>
    <p:sldId id="279" r:id="rId7"/>
    <p:sldId id="283" r:id="rId8"/>
    <p:sldId id="282" r:id="rId9"/>
    <p:sldId id="278" r:id="rId10"/>
    <p:sldId id="284" r:id="rId11"/>
    <p:sldId id="259" r:id="rId12"/>
    <p:sldId id="260" r:id="rId13"/>
    <p:sldId id="261" r:id="rId14"/>
    <p:sldId id="262" r:id="rId15"/>
    <p:sldId id="263" r:id="rId16"/>
    <p:sldId id="264" r:id="rId17"/>
    <p:sldId id="285" r:id="rId18"/>
    <p:sldId id="266" r:id="rId19"/>
    <p:sldId id="267" r:id="rId20"/>
    <p:sldId id="273" r:id="rId21"/>
    <p:sldId id="272" r:id="rId22"/>
    <p:sldId id="287" r:id="rId23"/>
    <p:sldId id="288" r:id="rId2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Dokumente\A,vergleich%20RE%20und%20Planung%202008%20-%202015%20%23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5195613185836494E-2"/>
          <c:w val="1"/>
          <c:h val="0.888971210990986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86384328587369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1909228857249123E-3"/>
                  <c:y val="-1.624454008034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9.2825943316239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336460200074387E-2"/>
                  <c:y val="9.2825943316239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Tabelle1!$A$2:$A$9</c:f>
              <c:numCache>
                <c:formatCode>0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Tabelle1!$B$2:$B$9</c:f>
              <c:numCache>
                <c:formatCode>"€"#,##0_);[Red]\("€"#,##0\)</c:formatCode>
                <c:ptCount val="8"/>
                <c:pt idx="0">
                  <c:v>84490351</c:v>
                </c:pt>
                <c:pt idx="1">
                  <c:v>88990351</c:v>
                </c:pt>
                <c:pt idx="2">
                  <c:v>88791654</c:v>
                </c:pt>
                <c:pt idx="3">
                  <c:v>86990351</c:v>
                </c:pt>
                <c:pt idx="4">
                  <c:v>79000000</c:v>
                </c:pt>
                <c:pt idx="5">
                  <c:v>72000000</c:v>
                </c:pt>
                <c:pt idx="6">
                  <c:v>65500000</c:v>
                </c:pt>
                <c:pt idx="7">
                  <c:v>58500000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0754304"/>
        <c:axId val="50756992"/>
        <c:axId val="0"/>
      </c:bar3DChart>
      <c:catAx>
        <c:axId val="5075430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crossAx val="50756992"/>
        <c:crosses val="autoZero"/>
        <c:auto val="1"/>
        <c:lblAlgn val="ctr"/>
        <c:lblOffset val="100"/>
        <c:noMultiLvlLbl val="0"/>
      </c:catAx>
      <c:valAx>
        <c:axId val="50756992"/>
        <c:scaling>
          <c:orientation val="minMax"/>
        </c:scaling>
        <c:delete val="1"/>
        <c:axPos val="l"/>
        <c:numFmt formatCode="&quot;€&quot;#,##0_);[Red]\(&quot;€&quot;#,##0\)" sourceLinked="1"/>
        <c:majorTickMark val="none"/>
        <c:minorTickMark val="none"/>
        <c:tickLblPos val="nextTo"/>
        <c:crossAx val="5075430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>
          <a:solidFill>
            <a:schemeClr val="tx1"/>
          </a:solidFill>
        </a:ln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4.1063648293963258E-2"/>
          <c:y val="2.6944560169112314E-2"/>
          <c:w val="0.95199190726159233"/>
          <c:h val="0.868624342298137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Tabelle1!$C$1:$C$2</c:f>
              <c:strCache>
                <c:ptCount val="1"/>
                <c:pt idx="0">
                  <c:v>Fehlbetrag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5">
                  <a:lumMod val="25000"/>
                </a:schemeClr>
              </a:solidFill>
            </a:ln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2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Lbls>
            <c:dLbl>
              <c:idx val="0"/>
              <c:layout>
                <c:manualLayout>
                  <c:x val="2.7777777777777779E-3"/>
                  <c:y val="4.1641978737521027E-2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"/>
              <c:layout>
                <c:manualLayout>
                  <c:x val="5.5555555555555558E-3"/>
                  <c:y val="2.6944753043558766E-2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2"/>
              <c:layout>
                <c:manualLayout>
                  <c:x val="6.9443350831146109E-3"/>
                  <c:y val="4.6541182551806073E-2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3"/>
              <c:layout>
                <c:manualLayout>
                  <c:x val="6.9444444444444441E-3"/>
                  <c:y val="2.9394258513478065E-2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4"/>
              <c:layout>
                <c:manualLayout>
                  <c:x val="5.5555555555555558E-3"/>
                  <c:y val="0.1690156845499853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5"/>
              <c:layout>
                <c:manualLayout>
                  <c:x val="2.7777777777777779E-3"/>
                  <c:y val="0.11757664830501936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6"/>
              <c:layout>
                <c:manualLayout>
                  <c:x val="8.3333333333333835E-3"/>
                  <c:y val="0.22290519063710287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7"/>
              <c:layout>
                <c:manualLayout>
                  <c:x val="8.3333333333333332E-3"/>
                  <c:y val="0.14452178709747104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8"/>
              <c:layout>
                <c:manualLayout>
                  <c:x val="2.7777777777777779E-3"/>
                  <c:y val="0.14452082272523886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9"/>
              <c:layout>
                <c:manualLayout>
                  <c:x val="6.9444444444444441E-3"/>
                  <c:y val="9.3081400731379896E-2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0"/>
              <c:layout>
                <c:manualLayout>
                  <c:x val="2.7777777777777779E-3"/>
                  <c:y val="5.1439807742751781E-2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1"/>
              <c:layout>
                <c:manualLayout>
                  <c:x val="4.1666666666666666E-3"/>
                  <c:y val="-0.17881370642966254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2"/>
              <c:layout>
                <c:manualLayout>
                  <c:x val="1.3888888888888889E-3"/>
                  <c:y val="-0.1788133206807696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3"/>
              <c:layout>
                <c:manualLayout>
                  <c:x val="2.7777777777777779E-3"/>
                  <c:y val="-0.13717230631548089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4"/>
              <c:layout>
                <c:manualLayout>
                  <c:x val="4.1666666666666666E-3"/>
                  <c:y val="-0.17881389930410899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5"/>
              <c:layout>
                <c:manualLayout>
                  <c:x val="6.9444444444443426E-3"/>
                  <c:y val="-0.12002576802604567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6"/>
              <c:layout>
                <c:manualLayout>
                  <c:x val="6.9444444444444441E-3"/>
                  <c:y val="-0.1763643938341897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7"/>
              <c:layout>
                <c:manualLayout>
                  <c:x val="8.3333333333333332E-3"/>
                  <c:y val="-0.11267725161628796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8"/>
              <c:layout>
                <c:manualLayout>
                  <c:x val="8.3333333333333332E-3"/>
                  <c:y val="-0.15186933913499678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9"/>
              <c:layout>
                <c:manualLayout>
                  <c:x val="5.5555555555556572E-3"/>
                  <c:y val="0.15186933913499667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>
                    <a:defRPr sz="1200" b="1">
                      <a:solidFill>
                        <a:srgbClr val="00FF00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20"/>
              <c:layout>
                <c:manualLayout>
                  <c:x val="5.5555555555555558E-3"/>
                  <c:y val="0.10287922973661065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00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21"/>
              <c:layout>
                <c:manualLayout>
                  <c:x val="4.1666666666666666E-3"/>
                  <c:y val="0.17146538289435109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rot="-5400000" vert="horz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00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numFmt formatCode="#,##0\ &quot;€&quot;" sourceLinked="0"/>
            <c:spPr>
              <a:noFill/>
              <a:ln>
                <a:noFill/>
              </a:ln>
            </c:spPr>
            <c:txPr>
              <a:bodyPr rot="-5400000" vert="horz" anchor="ctr" anchorCtr="0"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</c:dLbls>
          <c:cat>
            <c:multiLvlStrRef>
              <c:f>Tabelle1!$A$3:$B$24</c:f>
              <c:multiLvlStrCache>
                <c:ptCount val="22"/>
                <c:lvl>
                  <c:pt idx="0">
                    <c:v>Pl.</c:v>
                  </c:pt>
                  <c:pt idx="1">
                    <c:v>RE</c:v>
                  </c:pt>
                  <c:pt idx="2">
                    <c:v>Pl.</c:v>
                  </c:pt>
                  <c:pt idx="3">
                    <c:v>RE</c:v>
                  </c:pt>
                  <c:pt idx="4">
                    <c:v>Pl.</c:v>
                  </c:pt>
                  <c:pt idx="5">
                    <c:v>RE</c:v>
                  </c:pt>
                  <c:pt idx="6">
                    <c:v>Pl.</c:v>
                  </c:pt>
                  <c:pt idx="7">
                    <c:v>RE</c:v>
                  </c:pt>
                  <c:pt idx="8">
                    <c:v>Pl.</c:v>
                  </c:pt>
                  <c:pt idx="9">
                    <c:v>RE</c:v>
                  </c:pt>
                  <c:pt idx="10">
                    <c:v>Pl.</c:v>
                  </c:pt>
                  <c:pt idx="11">
                    <c:v>RE</c:v>
                  </c:pt>
                  <c:pt idx="12">
                    <c:v>Pl.</c:v>
                  </c:pt>
                  <c:pt idx="13">
                    <c:v>RE</c:v>
                  </c:pt>
                  <c:pt idx="14">
                    <c:v>Pl.</c:v>
                  </c:pt>
                  <c:pt idx="15">
                    <c:v>RE</c:v>
                  </c:pt>
                  <c:pt idx="16">
                    <c:v>Pl.</c:v>
                  </c:pt>
                  <c:pt idx="17">
                    <c:v>RE</c:v>
                  </c:pt>
                  <c:pt idx="18">
                    <c:v>Pl.</c:v>
                  </c:pt>
                  <c:pt idx="19">
                    <c:v>RE</c:v>
                  </c:pt>
                  <c:pt idx="20">
                    <c:v>Pl.</c:v>
                  </c:pt>
                  <c:pt idx="21">
                    <c:v>RE</c:v>
                  </c:pt>
                </c:lvl>
                <c:lvl>
                  <c:pt idx="0">
                    <c:v>2008</c:v>
                  </c:pt>
                  <c:pt idx="2">
                    <c:v>2009</c:v>
                  </c:pt>
                  <c:pt idx="4">
                    <c:v>2010</c:v>
                  </c:pt>
                  <c:pt idx="6">
                    <c:v>2011</c:v>
                  </c:pt>
                  <c:pt idx="8">
                    <c:v>2012</c:v>
                  </c:pt>
                  <c:pt idx="10">
                    <c:v>2013</c:v>
                  </c:pt>
                  <c:pt idx="12">
                    <c:v>2014</c:v>
                  </c:pt>
                  <c:pt idx="14">
                    <c:v>2015</c:v>
                  </c:pt>
                  <c:pt idx="16">
                    <c:v>2016</c:v>
                  </c:pt>
                  <c:pt idx="18">
                    <c:v>2017</c:v>
                  </c:pt>
                  <c:pt idx="20">
                    <c:v>2018</c:v>
                  </c:pt>
                </c:lvl>
              </c:multiLvlStrCache>
            </c:multiLvlStrRef>
          </c:cat>
          <c:val>
            <c:numRef>
              <c:f>Tabelle1!$C$3:$C$24</c:f>
              <c:numCache>
                <c:formatCode>#,##0\ "€"</c:formatCode>
                <c:ptCount val="22"/>
                <c:pt idx="0">
                  <c:v>-10041455</c:v>
                </c:pt>
                <c:pt idx="1">
                  <c:v>-8123974.21</c:v>
                </c:pt>
                <c:pt idx="2">
                  <c:v>-9495444</c:v>
                </c:pt>
                <c:pt idx="3">
                  <c:v>-8413995.6400000006</c:v>
                </c:pt>
                <c:pt idx="4">
                  <c:v>-18971275</c:v>
                </c:pt>
                <c:pt idx="5">
                  <c:v>-15692016.52</c:v>
                </c:pt>
                <c:pt idx="6">
                  <c:v>-22878842</c:v>
                </c:pt>
                <c:pt idx="7">
                  <c:v>-17437909</c:v>
                </c:pt>
                <c:pt idx="8">
                  <c:v>-17385919</c:v>
                </c:pt>
                <c:pt idx="9">
                  <c:v>-13900040.01</c:v>
                </c:pt>
                <c:pt idx="10">
                  <c:v>-9979941</c:v>
                </c:pt>
                <c:pt idx="11">
                  <c:v>-5195013.51</c:v>
                </c:pt>
                <c:pt idx="12">
                  <c:v>-5382664</c:v>
                </c:pt>
                <c:pt idx="13">
                  <c:v>-1382381.53</c:v>
                </c:pt>
                <c:pt idx="14">
                  <c:v>-3912866</c:v>
                </c:pt>
                <c:pt idx="15">
                  <c:v>-798456.27</c:v>
                </c:pt>
                <c:pt idx="16">
                  <c:v>-3986323</c:v>
                </c:pt>
                <c:pt idx="17">
                  <c:v>-334798</c:v>
                </c:pt>
                <c:pt idx="18">
                  <c:v>-2118267</c:v>
                </c:pt>
                <c:pt idx="19">
                  <c:v>2503069.5700000077</c:v>
                </c:pt>
                <c:pt idx="20" formatCode="&quot;€&quot;#,##0.00_);[Red]\(&quot;€&quot;#,##0.00\)">
                  <c:v>287093</c:v>
                </c:pt>
                <c:pt idx="21" formatCode="&quot;€&quot;#,##0.00_);[Red]\(&quot;€&quot;#,##0.00\)">
                  <c:v>3908510.6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gapDepth val="0"/>
        <c:shape val="cylinder"/>
        <c:axId val="51138944"/>
        <c:axId val="51140480"/>
        <c:axId val="0"/>
      </c:bar3DChart>
      <c:catAx>
        <c:axId val="51138944"/>
        <c:scaling>
          <c:orientation val="minMax"/>
        </c:scaling>
        <c:delete val="0"/>
        <c:axPos val="b"/>
        <c:majorTickMark val="none"/>
        <c:minorTickMark val="none"/>
        <c:tickLblPos val="high"/>
        <c:txPr>
          <a:bodyPr/>
          <a:lstStyle/>
          <a:p>
            <a:pPr>
              <a:defRPr sz="1050" b="1">
                <a:solidFill>
                  <a:schemeClr val="bg1"/>
                </a:solidFill>
              </a:defRPr>
            </a:pPr>
            <a:endParaRPr lang="de-DE"/>
          </a:p>
        </c:txPr>
        <c:crossAx val="51140480"/>
        <c:crosses val="autoZero"/>
        <c:auto val="1"/>
        <c:lblAlgn val="ctr"/>
        <c:lblOffset val="100"/>
        <c:noMultiLvlLbl val="0"/>
      </c:catAx>
      <c:valAx>
        <c:axId val="51140480"/>
        <c:scaling>
          <c:orientation val="minMax"/>
        </c:scaling>
        <c:delete val="0"/>
        <c:axPos val="l"/>
        <c:majorGridlines/>
        <c:numFmt formatCode="#,##0\ &quot;€&quot;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de-DE"/>
          </a:p>
        </c:txPr>
        <c:crossAx val="51138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noFill/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23138223515826012"/>
          <c:y val="4.5181529033008802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3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4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5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0806506436879414E-3"/>
                  <c:y val="-7.8817733990147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984521775538734E-3"/>
                  <c:y val="-3.9408866995073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684240619309064E-3"/>
                  <c:y val="-9.8522167487684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799050957034194E-3"/>
                  <c:y val="-6.65237965943912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774042289657612E-3"/>
                  <c:y val="-2.8943795818626118E-3"/>
                </c:manualLayout>
              </c:layout>
              <c:numFmt formatCode="#,##0.00\ &quot;€&quot;" sourceLinked="0"/>
              <c:spPr>
                <a:noFill/>
                <a:ln w="26706">
                  <a:noFill/>
                </a:ln>
              </c:spPr>
              <c:txPr>
                <a:bodyPr rot="-5400000" vert="horz" anchor="ctr" anchorCtr="1"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Calibri" pitchFamily="34" charset="0"/>
                      <a:ea typeface="Arial"/>
                      <a:cs typeface="Calibri" pitchFamily="34" charset="0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997920905954169E-3"/>
                  <c:y val="-0.34175439276986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4067400959397801E-3"/>
                  <c:y val="-0.344218610604708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8173362416908091E-3"/>
                  <c:y val="-0.325270354136767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7.7899859759542767E-3"/>
                  <c:y val="-0.31930452658934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21929510599072E-3"/>
                  <c:y val="-0.329394515340754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5.8736665338546771E-3"/>
                  <c:y val="-0.33976746441177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1511625551226032E-3"/>
                  <c:y val="-0.339247895737170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4.9048143220848332E-3"/>
                  <c:y val="-0.34948023738412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4.728219396403271E-3"/>
                  <c:y val="-0.345025018424421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7.0108973363317332E-4"/>
                  <c:y val="-0.361513129824289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3.7095064121178559E-3"/>
                  <c:y val="-0.356729374345448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1.4319766151919456E-2"/>
                  <c:y val="-5.7919620191433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\ &quot;€&quot;" sourceLinked="0"/>
            <c:spPr>
              <a:noFill/>
              <a:ln w="26706">
                <a:noFill/>
              </a:ln>
            </c:spPr>
            <c:txPr>
              <a:bodyPr rot="-5400000" vert="horz" anchor="ctr" anchorCtr="1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Sheet1!$B$1:$Q$1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Sheet1!$B$2:$Q$2</c:f>
              <c:numCache>
                <c:formatCode>_("€"* #,##0.00_);_("€"* \(#,##0.00\);_("€"* "-"??_);_(@_)</c:formatCode>
                <c:ptCount val="16"/>
                <c:pt idx="0">
                  <c:v>98886873.519999996</c:v>
                </c:pt>
                <c:pt idx="1">
                  <c:v>93445543.170000002</c:v>
                </c:pt>
                <c:pt idx="2">
                  <c:v>77650924.180000007</c:v>
                </c:pt>
                <c:pt idx="3">
                  <c:v>60250371.609999999</c:v>
                </c:pt>
                <c:pt idx="4">
                  <c:v>46867408.590000004</c:v>
                </c:pt>
                <c:pt idx="5">
                  <c:v>41672395.079999998</c:v>
                </c:pt>
                <c:pt idx="6">
                  <c:v>40290013.549999997</c:v>
                </c:pt>
                <c:pt idx="7">
                  <c:v>39491557.280000001</c:v>
                </c:pt>
                <c:pt idx="8">
                  <c:v>39112219.789999999</c:v>
                </c:pt>
                <c:pt idx="9">
                  <c:v>41615289.360000022</c:v>
                </c:pt>
                <c:pt idx="10">
                  <c:v>45523799.960000016</c:v>
                </c:pt>
                <c:pt idx="11">
                  <c:v>45969669.960000016</c:v>
                </c:pt>
                <c:pt idx="12">
                  <c:v>46342619.960000016</c:v>
                </c:pt>
                <c:pt idx="13">
                  <c:v>46670065.960000016</c:v>
                </c:pt>
                <c:pt idx="14">
                  <c:v>47362263.960000016</c:v>
                </c:pt>
                <c:pt idx="15">
                  <c:v>48741774.960000016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gapDepth val="47"/>
        <c:shape val="cylinder"/>
        <c:axId val="4870528"/>
        <c:axId val="4872064"/>
        <c:axId val="0"/>
      </c:bar3DChart>
      <c:catAx>
        <c:axId val="487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872064"/>
        <c:crosses val="autoZero"/>
        <c:auto val="0"/>
        <c:lblAlgn val="ctr"/>
        <c:lblOffset val="100"/>
        <c:noMultiLvlLbl val="0"/>
      </c:catAx>
      <c:valAx>
        <c:axId val="4872064"/>
        <c:scaling>
          <c:orientation val="minMax"/>
        </c:scaling>
        <c:delete val="0"/>
        <c:axPos val="l"/>
        <c:majorGridlines/>
        <c:numFmt formatCode="#,##0.00\ &quot;€&quot;" sourceLinked="0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8705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hPercent val="50"/>
      <c:rotY val="20"/>
      <c:depthPercent val="8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11987979509992157"/>
          <c:y val="2.9297651911772773E-2"/>
          <c:w val="0.83648498331479426"/>
          <c:h val="0.8037614828086225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Personalaufwendungen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2051770233414924E-3"/>
                  <c:y val="-1.4261449038555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CD-4025-93F8-DF74AA659049}"/>
                </c:ext>
              </c:extLst>
            </c:dLbl>
            <c:dLbl>
              <c:idx val="1"/>
              <c:layout>
                <c:manualLayout>
                  <c:x val="1.7828440209152387E-3"/>
                  <c:y val="-2.8719705132181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CD-4025-93F8-DF74AA659049}"/>
                </c:ext>
              </c:extLst>
            </c:dLbl>
            <c:dLbl>
              <c:idx val="2"/>
              <c:layout>
                <c:manualLayout>
                  <c:x val="6.0498430281940001E-3"/>
                  <c:y val="-9.6209458452900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CD-4025-93F8-DF74AA659049}"/>
                </c:ext>
              </c:extLst>
            </c:dLbl>
            <c:dLbl>
              <c:idx val="3"/>
              <c:layout>
                <c:manualLayout>
                  <c:x val="1.7828440209152387E-3"/>
                  <c:y val="2.28446849571045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CD-4025-93F8-DF74AA659049}"/>
                </c:ext>
              </c:extLst>
            </c:dLbl>
            <c:dLbl>
              <c:idx val="4"/>
              <c:layout>
                <c:manualLayout>
                  <c:x val="4.6275100257677461E-3"/>
                  <c:y val="-1.4512119077119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CD-4025-93F8-DF74AA659049}"/>
                </c:ext>
              </c:extLst>
            </c:dLbl>
            <c:dLbl>
              <c:idx val="5"/>
              <c:layout>
                <c:manualLayout>
                  <c:x val="6.0498430281940001E-3"/>
                  <c:y val="9.44203034067960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CD-4025-93F8-DF74AA659049}"/>
                </c:ext>
              </c:extLst>
            </c:dLbl>
            <c:dLbl>
              <c:idx val="6"/>
              <c:layout>
                <c:manualLayout>
                  <c:x val="4.6275100257677461E-3"/>
                  <c:y val="-2.5888131856583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BCD-4025-93F8-DF74AA659049}"/>
                </c:ext>
              </c:extLst>
            </c:dLbl>
            <c:dLbl>
              <c:idx val="7"/>
              <c:layout>
                <c:manualLayout>
                  <c:x val="5.8695315215872073E-3"/>
                  <c:y val="1.6492054550772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CD-4025-93F8-DF74AA659049}"/>
                </c:ext>
              </c:extLst>
            </c:dLbl>
            <c:dLbl>
              <c:idx val="8"/>
              <c:layout>
                <c:manualLayout>
                  <c:x val="6.0498430281940001E-3"/>
                  <c:y val="1.1690527403357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BCD-4025-93F8-DF74AA659049}"/>
                </c:ext>
              </c:extLst>
            </c:dLbl>
            <c:dLbl>
              <c:idx val="9"/>
              <c:layout>
                <c:manualLayout>
                  <c:x val="2.8446660048525073E-3"/>
                  <c:y val="2.8701813581720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CD-4025-93F8-DF74AA659049}"/>
                </c:ext>
              </c:extLst>
            </c:dLbl>
            <c:dLbl>
              <c:idx val="10"/>
              <c:layout>
                <c:manualLayout>
                  <c:x val="2.8446867015711544E-3"/>
                  <c:y val="4.066090257410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BCD-4025-93F8-DF74AA659049}"/>
                </c:ext>
              </c:extLst>
            </c:dLbl>
            <c:dLbl>
              <c:idx val="11"/>
              <c:layout>
                <c:manualLayout>
                  <c:x val="4.3007820730513241E-3"/>
                  <c:y val="3.3485449178674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BCD-4025-93F8-DF74AA659049}"/>
                </c:ext>
              </c:extLst>
            </c:dLbl>
            <c:dLbl>
              <c:idx val="12"/>
              <c:layout>
                <c:manualLayout>
                  <c:x val="4.2161253654071223E-3"/>
                  <c:y val="5.2619991566488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Sheet1!$B$1:$N$1</c:f>
              <c:strCache>
                <c:ptCount val="13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RE 2016</c:v>
                </c:pt>
                <c:pt idx="9">
                  <c:v>RE 2017</c:v>
                </c:pt>
                <c:pt idx="10">
                  <c:v>RE 2018</c:v>
                </c:pt>
                <c:pt idx="11">
                  <c:v>Plan 2019</c:v>
                </c:pt>
                <c:pt idx="12">
                  <c:v>Plan 2020</c:v>
                </c:pt>
              </c:strCache>
            </c:strRef>
          </c:cat>
          <c:val>
            <c:numRef>
              <c:f>Sheet1!$B$2:$N$2</c:f>
              <c:numCache>
                <c:formatCode>_("€"* #,##0.00_);_("€"* \(#,##0.00\);_("€"* "-"??_);_(@_)</c:formatCode>
                <c:ptCount val="13"/>
                <c:pt idx="0">
                  <c:v>19315099.489999998</c:v>
                </c:pt>
                <c:pt idx="1">
                  <c:v>18779022.41</c:v>
                </c:pt>
                <c:pt idx="2">
                  <c:v>20137752.66</c:v>
                </c:pt>
                <c:pt idx="3">
                  <c:v>21140638.100000001</c:v>
                </c:pt>
                <c:pt idx="4">
                  <c:v>20310715.260000002</c:v>
                </c:pt>
                <c:pt idx="5">
                  <c:v>21661632.550000001</c:v>
                </c:pt>
                <c:pt idx="6">
                  <c:v>20787741.760000002</c:v>
                </c:pt>
                <c:pt idx="7">
                  <c:v>22039505.989999998</c:v>
                </c:pt>
                <c:pt idx="8" formatCode="_(&quot;€&quot;* #,##0_);_(&quot;€&quot;* \(#,##0\);_(&quot;€&quot;* &quot;-&quot;_);_(@_)">
                  <c:v>21774664.600000001</c:v>
                </c:pt>
                <c:pt idx="9" formatCode="_(&quot;€&quot;* #,##0_);_(&quot;€&quot;* \(#,##0\);_(&quot;€&quot;* &quot;-&quot;_);_(@_)">
                  <c:v>23205926.75</c:v>
                </c:pt>
                <c:pt idx="10" formatCode="_(&quot;€&quot;* #,##0_);_(&quot;€&quot;* \(#,##0\);_(&quot;€&quot;* &quot;-&quot;_);_(@_)">
                  <c:v>23608717.559999999</c:v>
                </c:pt>
                <c:pt idx="11" formatCode="_(&quot;€&quot;* #,##0_);_(&quot;€&quot;* \(#,##0\);_(&quot;€&quot;* &quot;-&quot;_);_(@_)">
                  <c:v>23561976</c:v>
                </c:pt>
                <c:pt idx="12" formatCode="_(&quot;€&quot;* #,##0_);_(&quot;€&quot;* \(#,##0\);_(&quot;€&quot;* &quot;-&quot;_);_(@_)">
                  <c:v>24359064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BCD-4025-93F8-DF74AA65904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Versorgungsaufwendungen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967643974999254E-3"/>
                  <c:y val="-7.8791360610545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BCD-4025-93F8-DF74AA659049}"/>
                </c:ext>
              </c:extLst>
            </c:dLbl>
            <c:dLbl>
              <c:idx val="1"/>
              <c:layout>
                <c:manualLayout>
                  <c:x val="9.1182136875757342E-3"/>
                  <c:y val="-8.1198367424838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BCD-4025-93F8-DF74AA659049}"/>
                </c:ext>
              </c:extLst>
            </c:dLbl>
            <c:dLbl>
              <c:idx val="2"/>
              <c:layout>
                <c:manualLayout>
                  <c:x val="4.6457342619583841E-3"/>
                  <c:y val="-8.8185276025213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BCD-4025-93F8-DF74AA659049}"/>
                </c:ext>
              </c:extLst>
            </c:dLbl>
            <c:dLbl>
              <c:idx val="3"/>
              <c:layout>
                <c:manualLayout>
                  <c:x val="7.5199977780246643E-3"/>
                  <c:y val="-7.361883351234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BCD-4025-93F8-DF74AA659049}"/>
                </c:ext>
              </c:extLst>
            </c:dLbl>
            <c:dLbl>
              <c:idx val="4"/>
              <c:layout>
                <c:manualLayout>
                  <c:x val="4.6457342619583841E-3"/>
                  <c:y val="-7.1497809522251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BCD-4025-93F8-DF74AA659049}"/>
                </c:ext>
              </c:extLst>
            </c:dLbl>
            <c:dLbl>
              <c:idx val="5"/>
              <c:layout>
                <c:manualLayout>
                  <c:x val="5.2936057947731386E-3"/>
                  <c:y val="-0.104247445731306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BCD-4025-93F8-DF74AA659049}"/>
                </c:ext>
              </c:extLst>
            </c:dLbl>
            <c:dLbl>
              <c:idx val="6"/>
              <c:layout>
                <c:manualLayout>
                  <c:x val="6.5609294575751827E-3"/>
                  <c:y val="-8.3444389899415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BCD-4025-93F8-DF74AA659049}"/>
                </c:ext>
              </c:extLst>
            </c:dLbl>
            <c:dLbl>
              <c:idx val="7"/>
              <c:layout>
                <c:manualLayout>
                  <c:x val="6.5609294575751827E-3"/>
                  <c:y val="-0.107987519252660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BCD-4025-93F8-DF74AA659049}"/>
                </c:ext>
              </c:extLst>
            </c:dLbl>
            <c:dLbl>
              <c:idx val="8"/>
              <c:layout>
                <c:manualLayout>
                  <c:x val="6.7113958664091087E-3"/>
                  <c:y val="-9.0619761424649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BCD-4025-93F8-DF74AA659049}"/>
                </c:ext>
              </c:extLst>
            </c:dLbl>
            <c:dLbl>
              <c:idx val="9"/>
              <c:layout>
                <c:manualLayout>
                  <c:x val="4.3331379471232704E-3"/>
                  <c:y val="-8.0710371522762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BCD-4025-93F8-DF74AA659049}"/>
                </c:ext>
              </c:extLst>
            </c:dLbl>
            <c:dLbl>
              <c:idx val="10"/>
              <c:layout>
                <c:manualLayout>
                  <c:x val="9.9775399668189969E-3"/>
                  <c:y val="-0.10042188275987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BCD-4025-93F8-DF74AA659049}"/>
                </c:ext>
              </c:extLst>
            </c:dLbl>
            <c:dLbl>
              <c:idx val="11"/>
              <c:layout>
                <c:manualLayout>
                  <c:x val="5.6893320097050146E-3"/>
                  <c:y val="-9.0889076342115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BCD-4025-93F8-DF74AA659049}"/>
                </c:ext>
              </c:extLst>
            </c:dLbl>
            <c:dLbl>
              <c:idx val="12"/>
              <c:layout>
                <c:manualLayout>
                  <c:x val="0"/>
                  <c:y val="-8.3713622946685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BCD-4025-93F8-DF74AA65904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Sheet1!$B$1:$N$1</c:f>
              <c:strCache>
                <c:ptCount val="13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RE 2016</c:v>
                </c:pt>
                <c:pt idx="9">
                  <c:v>RE 2017</c:v>
                </c:pt>
                <c:pt idx="10">
                  <c:v>RE 2018</c:v>
                </c:pt>
                <c:pt idx="11">
                  <c:v>Plan 2019</c:v>
                </c:pt>
                <c:pt idx="12">
                  <c:v>Plan 2020</c:v>
                </c:pt>
              </c:strCache>
            </c:strRef>
          </c:cat>
          <c:val>
            <c:numRef>
              <c:f>Sheet1!$B$3:$N$3</c:f>
              <c:numCache>
                <c:formatCode>_("€"* #,##0.00_);_("€"* \(#,##0.00\);_("€"* "-"??_);_(@_)</c:formatCode>
                <c:ptCount val="13"/>
                <c:pt idx="0">
                  <c:v>1549021.38</c:v>
                </c:pt>
                <c:pt idx="1">
                  <c:v>2453485.73</c:v>
                </c:pt>
                <c:pt idx="2">
                  <c:v>2524809.81</c:v>
                </c:pt>
                <c:pt idx="3">
                  <c:v>2212238.7999999998</c:v>
                </c:pt>
                <c:pt idx="4">
                  <c:v>1972265.8</c:v>
                </c:pt>
                <c:pt idx="5">
                  <c:v>3154040.66</c:v>
                </c:pt>
                <c:pt idx="6">
                  <c:v>2390651.33</c:v>
                </c:pt>
                <c:pt idx="7">
                  <c:v>2994593.47</c:v>
                </c:pt>
                <c:pt idx="8" formatCode="_(&quot;€&quot;* #,##0_);_(&quot;€&quot;* \(#,##0\);_(&quot;€&quot;* &quot;-&quot;_);_(@_)">
                  <c:v>2437359.04</c:v>
                </c:pt>
                <c:pt idx="9" formatCode="_(&quot;€&quot;* #,##0_);_(&quot;€&quot;* \(#,##0\);_(&quot;€&quot;* &quot;-&quot;_);_(@_)">
                  <c:v>2948160.21</c:v>
                </c:pt>
                <c:pt idx="10" formatCode="_(&quot;€&quot;* #,##0_);_(&quot;€&quot;* \(#,##0\);_(&quot;€&quot;* &quot;-&quot;_);_(@_)">
                  <c:v>3978867.22</c:v>
                </c:pt>
                <c:pt idx="11" formatCode="_(&quot;€&quot;* #,##0_);_(&quot;€&quot;* \(#,##0\);_(&quot;€&quot;* &quot;-&quot;_);_(@_)">
                  <c:v>2949738</c:v>
                </c:pt>
                <c:pt idx="12" formatCode="_(&quot;€&quot;* #,##0_);_(&quot;€&quot;* \(#,##0\);_(&quot;€&quot;* &quot;-&quot;_);_(@_)">
                  <c:v>3447816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0BCD-4025-93F8-DF74AA6590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gapDepth val="0"/>
        <c:shape val="cylinder"/>
        <c:axId val="4602880"/>
        <c:axId val="4608768"/>
        <c:axId val="0"/>
      </c:bar3DChart>
      <c:catAx>
        <c:axId val="460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608768"/>
        <c:crosses val="autoZero"/>
        <c:auto val="1"/>
        <c:lblAlgn val="ctr"/>
        <c:lblOffset val="100"/>
        <c:noMultiLvlLbl val="0"/>
      </c:catAx>
      <c:valAx>
        <c:axId val="4608768"/>
        <c:scaling>
          <c:orientation val="minMax"/>
          <c:min val="50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602880"/>
        <c:crosses val="autoZero"/>
        <c:crossBetween val="between"/>
        <c:majorUnit val="5000000"/>
        <c:dispUnits>
          <c:builtInUnit val="millions"/>
          <c:dispUnitsLbl>
            <c:layout>
              <c:manualLayout>
                <c:xMode val="edge"/>
                <c:yMode val="edge"/>
                <c:x val="1.2029543366925095E-2"/>
                <c:y val="0.21346345621297186"/>
              </c:manualLayout>
            </c:layout>
            <c:tx>
              <c:rich>
                <a:bodyPr/>
                <a:lstStyle/>
                <a:p>
                  <a:pPr>
                    <a:defRPr sz="2000" spc="300"/>
                  </a:pPr>
                  <a:r>
                    <a:rPr lang="de-DE" sz="2000" spc="3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in Millionen Euro</a:t>
                  </a:r>
                </a:p>
              </c:rich>
            </c:tx>
          </c:dispUnitsLbl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Stellen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accent5">
                  <a:lumMod val="2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9.6677873131027162E-4"/>
                  <c:y val="-0.40067452775299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43422100327347E-4"/>
                  <c:y val="-0.39750436367867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21259842519685E-5"/>
                  <c:y val="-0.40451456498972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4601433247810318E-4"/>
                  <c:y val="-0.41346456692913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594267008758737E-3"/>
                  <c:y val="-0.396983049532601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295408298681766E-3"/>
                  <c:y val="-0.38855242232651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769928337609485E-3"/>
                  <c:y val="-0.383627477599782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1495399451473061E-3"/>
                  <c:y val="-0.37206838369341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765947093691938E-3"/>
                  <c:y val="-0.36117644777161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1807484738564981E-3"/>
                  <c:y val="-0.33678348396105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4941608422542686E-3"/>
                  <c:y val="-0.337304410224584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2758559674422715E-3"/>
                  <c:y val="-0.33432178736278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1044E-3"/>
                  <c:y val="-0.31992358713781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3071750862602853E-3"/>
                  <c:y val="-0.29576393468057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6.6204768645492344E-3"/>
                  <c:y val="-0.28023234164694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2944793417676721E-4"/>
                  <c:y val="-0.30007912804002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7470583031064005E-4"/>
                  <c:y val="-0.27180190838214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"/>
                  <c:y val="-0.24630541871921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1.0299506487386961E-16"/>
                  <c:y val="-0.238916256157635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4046049721311896E-3"/>
                  <c:y val="-0.21182266009852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4046049721311896E-3"/>
                  <c:y val="-0.221674876847290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4.2133725559586983E-3"/>
                  <c:y val="-0.2290640394088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2.8089887640449437E-3"/>
                  <c:y val="-0.22660098522167488"/>
                </c:manualLayout>
              </c:layout>
              <c:spPr>
                <a:noFill/>
                <a:ln w="26706">
                  <a:noFill/>
                </a:ln>
              </c:spPr>
              <c:txPr>
                <a:bodyPr rot="-5400000" vert="horz"/>
                <a:lstStyle/>
                <a:p>
                  <a:pPr algn="ctr" rtl="0">
                    <a:defRPr lang="de-DE" sz="2000" b="1" i="0" u="none" strike="noStrike" kern="1200" baseline="0">
                      <a:solidFill>
                        <a:srgbClr val="FFFFFF"/>
                      </a:solidFill>
                      <a:latin typeface="Calibri" pitchFamily="34" charset="0"/>
                      <a:ea typeface="Arial"/>
                      <a:cs typeface="Calibri" pitchFamily="34" charset="0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2.8089887640449437E-3"/>
                  <c:y val="-0.20197044334975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0"/>
                  <c:y val="-0.19458128078817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Sheet1!$B$1:$Z$1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numCache>
            </c:numRef>
          </c:cat>
          <c:val>
            <c:numRef>
              <c:f>Sheet1!$B$2:$Z$2</c:f>
              <c:numCache>
                <c:formatCode>General</c:formatCode>
                <c:ptCount val="25"/>
                <c:pt idx="0">
                  <c:v>497</c:v>
                </c:pt>
                <c:pt idx="1">
                  <c:v>494</c:v>
                </c:pt>
                <c:pt idx="2">
                  <c:v>496</c:v>
                </c:pt>
                <c:pt idx="3">
                  <c:v>501</c:v>
                </c:pt>
                <c:pt idx="4">
                  <c:v>494</c:v>
                </c:pt>
                <c:pt idx="5">
                  <c:v>492</c:v>
                </c:pt>
                <c:pt idx="6">
                  <c:v>490</c:v>
                </c:pt>
                <c:pt idx="7">
                  <c:v>489</c:v>
                </c:pt>
                <c:pt idx="8">
                  <c:v>484</c:v>
                </c:pt>
                <c:pt idx="9">
                  <c:v>479</c:v>
                </c:pt>
                <c:pt idx="10">
                  <c:v>479</c:v>
                </c:pt>
                <c:pt idx="11">
                  <c:v>476</c:v>
                </c:pt>
                <c:pt idx="12">
                  <c:v>472</c:v>
                </c:pt>
                <c:pt idx="13">
                  <c:v>468</c:v>
                </c:pt>
                <c:pt idx="14">
                  <c:v>464</c:v>
                </c:pt>
                <c:pt idx="15">
                  <c:v>466</c:v>
                </c:pt>
                <c:pt idx="16">
                  <c:v>462</c:v>
                </c:pt>
                <c:pt idx="17">
                  <c:v>454</c:v>
                </c:pt>
                <c:pt idx="18">
                  <c:v>448</c:v>
                </c:pt>
                <c:pt idx="19">
                  <c:v>435</c:v>
                </c:pt>
                <c:pt idx="20">
                  <c:v>442</c:v>
                </c:pt>
                <c:pt idx="21">
                  <c:v>444</c:v>
                </c:pt>
                <c:pt idx="22">
                  <c:v>440</c:v>
                </c:pt>
                <c:pt idx="23">
                  <c:v>434</c:v>
                </c:pt>
                <c:pt idx="24">
                  <c:v>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48"/>
        <c:shape val="cylinder"/>
        <c:axId val="4692608"/>
        <c:axId val="4706688"/>
        <c:axId val="0"/>
      </c:bar3DChart>
      <c:catAx>
        <c:axId val="469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706688"/>
        <c:crosses val="autoZero"/>
        <c:auto val="0"/>
        <c:lblAlgn val="ctr"/>
        <c:lblOffset val="100"/>
        <c:noMultiLvlLbl val="0"/>
      </c:catAx>
      <c:valAx>
        <c:axId val="4706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692608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0.65217</cdr:x>
      <cdr:y>0.02632</cdr:y>
    </cdr:from>
    <cdr:to>
      <cdr:x>0.80123</cdr:x>
      <cdr:y>0.10526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560840" y="144016"/>
          <a:ext cx="1728095" cy="43200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9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de-DE" dirty="0">
              <a:solidFill>
                <a:srgbClr val="C00000"/>
              </a:solidFill>
            </a:rPr>
            <a:t>z</a:t>
          </a:r>
          <a:r>
            <a:rPr lang="de-DE" dirty="0" smtClean="0">
              <a:solidFill>
                <a:srgbClr val="C00000"/>
              </a:solidFill>
            </a:rPr>
            <a:t>zgl.</a:t>
          </a:r>
          <a:r>
            <a:rPr lang="de-DE" sz="1100" dirty="0" smtClean="0">
              <a:solidFill>
                <a:srgbClr val="C00000"/>
              </a:solidFill>
            </a:rPr>
            <a:t> 859.825 € Kredit „Gute Schule 2020“</a:t>
          </a:r>
          <a:endParaRPr lang="de-DE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0.62733</cdr:x>
      <cdr:y>0.10526</cdr:y>
    </cdr:from>
    <cdr:to>
      <cdr:x>0.67081</cdr:x>
      <cdr:y>0.18421</cdr:y>
    </cdr:to>
    <cdr:cxnSp macro="">
      <cdr:nvCxnSpPr>
        <cdr:cNvPr id="4" name="Gerade Verbindung mit Pfeil 3"/>
        <cdr:cNvCxnSpPr/>
      </cdr:nvCxnSpPr>
      <cdr:spPr bwMode="auto">
        <a:xfrm xmlns:a="http://schemas.openxmlformats.org/drawingml/2006/main" flipH="1">
          <a:off x="7272808" y="576064"/>
          <a:ext cx="504077" cy="432062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accent5">
              <a:lumMod val="90000"/>
            </a:schemeClr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  <cdr:relSizeAnchor xmlns:cdr="http://schemas.openxmlformats.org/drawingml/2006/chartDrawing">
    <cdr:from>
      <cdr:x>0.71429</cdr:x>
      <cdr:y>0.10526</cdr:y>
    </cdr:from>
    <cdr:to>
      <cdr:x>0.72671</cdr:x>
      <cdr:y>0.25</cdr:y>
    </cdr:to>
    <cdr:cxnSp macro="">
      <cdr:nvCxnSpPr>
        <cdr:cNvPr id="6" name="Gerade Verbindung mit Pfeil 5"/>
        <cdr:cNvCxnSpPr/>
      </cdr:nvCxnSpPr>
      <cdr:spPr bwMode="auto">
        <a:xfrm xmlns:a="http://schemas.openxmlformats.org/drawingml/2006/main" flipH="1">
          <a:off x="8280920" y="576064"/>
          <a:ext cx="143989" cy="792105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accent5">
              <a:lumMod val="90000"/>
            </a:schemeClr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  <cdr:relSizeAnchor xmlns:cdr="http://schemas.openxmlformats.org/drawingml/2006/chartDrawing">
    <cdr:from>
      <cdr:x>0.78261</cdr:x>
      <cdr:y>0.10526</cdr:y>
    </cdr:from>
    <cdr:to>
      <cdr:x>0.81366</cdr:x>
      <cdr:y>0.30263</cdr:y>
    </cdr:to>
    <cdr:cxnSp macro="">
      <cdr:nvCxnSpPr>
        <cdr:cNvPr id="5" name="Gerade Verbindung mit Pfeil 4"/>
        <cdr:cNvCxnSpPr/>
      </cdr:nvCxnSpPr>
      <cdr:spPr bwMode="auto">
        <a:xfrm xmlns:a="http://schemas.openxmlformats.org/drawingml/2006/main">
          <a:off x="9073008" y="576064"/>
          <a:ext cx="360040" cy="1080120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accent1">
              <a:lumMod val="90000"/>
            </a:schemeClr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0.72838</cdr:x>
      <cdr:y>0.73611</cdr:y>
    </cdr:from>
    <cdr:to>
      <cdr:x>0.92826</cdr:x>
      <cdr:y>0.831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6660290" y="3816530"/>
          <a:ext cx="1827702" cy="4919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b="1" dirty="0"/>
            <a:t> </a:t>
          </a:r>
          <a:r>
            <a:rPr lang="de-DE" sz="1100" b="1" dirty="0">
              <a:solidFill>
                <a:schemeClr val="bg1"/>
              </a:solidFill>
            </a:rPr>
            <a:t>Planung</a:t>
          </a:r>
        </a:p>
        <a:p xmlns:a="http://schemas.openxmlformats.org/drawingml/2006/main">
          <a:r>
            <a:rPr lang="de-DE" sz="1100" b="1" dirty="0">
              <a:solidFill>
                <a:schemeClr val="bg1"/>
              </a:solidFill>
            </a:rPr>
            <a:t> Rechnungsergebnis</a:t>
          </a:r>
        </a:p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0.7205</cdr:x>
      <cdr:y>0.75</cdr:y>
    </cdr:from>
    <cdr:to>
      <cdr:x>0.73741</cdr:x>
      <cdr:y>0.76636</cdr:y>
    </cdr:to>
    <cdr:sp macro="" textlink="">
      <cdr:nvSpPr>
        <cdr:cNvPr id="3" name="Abgerundetes Rechteck 2"/>
        <cdr:cNvSpPr/>
      </cdr:nvSpPr>
      <cdr:spPr>
        <a:xfrm xmlns:a="http://schemas.openxmlformats.org/drawingml/2006/main">
          <a:off x="6588280" y="3888540"/>
          <a:ext cx="154625" cy="8482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70C0"/>
        </a:solidFill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0.7205</cdr:x>
      <cdr:y>0.77778</cdr:y>
    </cdr:from>
    <cdr:to>
      <cdr:x>0.73542</cdr:x>
      <cdr:y>0.79414</cdr:y>
    </cdr:to>
    <cdr:sp macro="" textlink="">
      <cdr:nvSpPr>
        <cdr:cNvPr id="4" name="Abgerundetes Rechteck 3"/>
        <cdr:cNvSpPr/>
      </cdr:nvSpPr>
      <cdr:spPr>
        <a:xfrm xmlns:a="http://schemas.openxmlformats.org/drawingml/2006/main">
          <a:off x="6588280" y="4032571"/>
          <a:ext cx="136428" cy="8482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75000"/>
          </a:schemeClr>
        </a:solidFill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0.89113</cdr:x>
      <cdr:y>0.08224</cdr:y>
    </cdr:from>
    <cdr:to>
      <cdr:x>0.93078</cdr:x>
      <cdr:y>0.14976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956884" y="436694"/>
          <a:ext cx="354034" cy="3585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0.82269</cdr:x>
      <cdr:y>1.86922E-7</cdr:y>
    </cdr:from>
    <cdr:to>
      <cdr:x>0.89406</cdr:x>
      <cdr:y>0.06907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7470435" y="1"/>
          <a:ext cx="64809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0.55306</cdr:x>
      <cdr:y>0.05548</cdr:y>
    </cdr:from>
    <cdr:to>
      <cdr:x>0.60857</cdr:x>
      <cdr:y>0.16616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5022095" y="296803"/>
          <a:ext cx="504070" cy="592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0.90199</cdr:x>
      <cdr:y>0</cdr:y>
    </cdr:from>
    <cdr:to>
      <cdr:x>0.97097</cdr:x>
      <cdr:y>0.06907</cdr:y>
    </cdr:to>
    <cdr:sp macro="" textlink="">
      <cdr:nvSpPr>
        <cdr:cNvPr id="14" name="Textfeld 13"/>
        <cdr:cNvSpPr txBox="1"/>
      </cdr:nvSpPr>
      <cdr:spPr>
        <a:xfrm xmlns:a="http://schemas.openxmlformats.org/drawingml/2006/main">
          <a:off x="8190535" y="0"/>
          <a:ext cx="62636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0.871</cdr:x>
      <cdr:y>0</cdr:y>
    </cdr:from>
    <cdr:to>
      <cdr:x>0.9292</cdr:x>
      <cdr:y>0.09016</cdr:y>
    </cdr:to>
    <cdr:sp macro="" textlink="">
      <cdr:nvSpPr>
        <cdr:cNvPr id="15" name="Textfeld 14"/>
        <cdr:cNvSpPr txBox="1"/>
      </cdr:nvSpPr>
      <cdr:spPr>
        <a:xfrm xmlns:a="http://schemas.openxmlformats.org/drawingml/2006/main">
          <a:off x="6902450" y="0"/>
          <a:ext cx="461219" cy="482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0.8993</cdr:x>
      <cdr:y>0.06907</cdr:y>
    </cdr:from>
    <cdr:to>
      <cdr:x>1</cdr:x>
      <cdr:y>0.23999</cdr:y>
    </cdr:to>
    <cdr:sp macro="" textlink="">
      <cdr:nvSpPr>
        <cdr:cNvPr id="16" name="Textfeld 15"/>
        <cdr:cNvSpPr txBox="1"/>
      </cdr:nvSpPr>
      <cdr:spPr>
        <a:xfrm xmlns:a="http://schemas.openxmlformats.org/drawingml/2006/main">
          <a:off x="7126701" y="369490"/>
          <a:ext cx="798019" cy="91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0.2006</cdr:x>
      <cdr:y>0.94414</cdr:y>
    </cdr:from>
    <cdr:to>
      <cdr:x>0.83769</cdr:x>
      <cdr:y>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813890" y="4868175"/>
          <a:ext cx="5760800" cy="288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dirty="0" smtClean="0">
              <a:solidFill>
                <a:schemeClr val="bg1"/>
              </a:solidFill>
            </a:rPr>
            <a:t>2016: Übernahme Bedienstete Jobcenter / 2017: Verstärkung Feuer- und Rettungswache</a:t>
          </a:r>
          <a:endParaRPr lang="de-DE" sz="11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8CE8-1F6C-43A7-ABC7-CDF797F330A5}" type="datetimeFigureOut">
              <a:rPr lang="de-DE" smtClean="0"/>
              <a:t>07.10.2019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18718-41C1-4476-BF51-8A04CB7BE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01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1pPr>
            <a:lvl2pPr marL="742853" indent="-285713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2pPr>
            <a:lvl3pPr marL="114285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3pPr>
            <a:lvl4pPr marL="159999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4pPr>
            <a:lvl5pPr marL="205713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251427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297141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342855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388569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BB1BBB-9504-494E-BE5F-1FBC0488F4D4}" type="slidenum">
              <a:rPr lang="de-DE" sz="1200">
                <a:solidFill>
                  <a:prstClr val="black"/>
                </a:solidFill>
              </a:rPr>
              <a:pPr eaLnBrk="1" hangingPunct="1"/>
              <a:t>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435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3677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</a:t>
            </a:r>
            <a:r>
              <a:rPr lang="de-DE" baseline="0" dirty="0" smtClean="0"/>
              <a:t> gekürzt (</a:t>
            </a:r>
            <a:r>
              <a:rPr lang="de-DE" baseline="0" dirty="0" err="1" smtClean="0"/>
              <a:t>SRi</a:t>
            </a:r>
            <a:r>
              <a:rPr lang="de-DE" baseline="0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>
                <a:solidFill>
                  <a:prstClr val="black"/>
                </a:solidFill>
              </a:rPr>
              <a:pPr/>
              <a:t>15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73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 gekürzt (</a:t>
            </a:r>
            <a:r>
              <a:rPr lang="de-DE" dirty="0" err="1" smtClean="0"/>
              <a:t>SRi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>
                <a:solidFill>
                  <a:prstClr val="black"/>
                </a:solidFill>
              </a:rPr>
              <a:pPr/>
              <a:t>16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01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2160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24A00-00BD-4C10-A8CA-B342CD54296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52396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1043-1887-4932-BA2B-31FA162D232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4701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0FCD-5FEE-4548-92AF-1FB8EF7C6CD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082710"/>
      </p:ext>
    </p:extLst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D86C9-D40D-4EC7-83F8-657B4150E5A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39002"/>
      </p:ext>
    </p:extLst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C35D5-9947-4420-A9C4-D85268C4BC5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173487"/>
      </p:ext>
    </p:extLst>
  </p:cSld>
  <p:clrMapOvr>
    <a:masterClrMapping/>
  </p:clrMapOvr>
  <p:transition spd="med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EAFB-DEDB-4F3F-8EBF-4F88E62A315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8305"/>
      </p:ext>
    </p:extLst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67EB8-D544-41AB-A0D9-B4E13869ED1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74353"/>
      </p:ext>
    </p:extLst>
  </p:cSld>
  <p:clrMapOvr>
    <a:masterClrMapping/>
  </p:clrMapOvr>
  <p:transition spd="med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B03FD-EEBA-4AAC-A342-86E2D4B8F3D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83401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54C28-B5BA-4420-9A8F-662A9245B8F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1219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440B1-2D3C-4226-B145-212C943E6FD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13727"/>
      </p:ext>
    </p:extLst>
  </p:cSld>
  <p:clrMapOvr>
    <a:masterClrMapping/>
  </p:clrMapOvr>
  <p:transition spd="med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06EF0-0657-4A43-8ED5-4F0801DDE74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50462"/>
      </p:ext>
    </p:extLst>
  </p:cSld>
  <p:clrMapOvr>
    <a:masterClrMapping/>
  </p:clrMapOvr>
  <p:transition spd="med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DE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0178C-D9F7-4BC6-92E9-E5E576E5E60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278304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2A175-B351-49D3-838D-303E0BDC547A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2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cut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440" y="1556793"/>
            <a:ext cx="8085696" cy="5256584"/>
          </a:xfrm>
        </p:spPr>
        <p:txBody>
          <a:bodyPr/>
          <a:lstStyle/>
          <a:p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Haushaltsrede von </a:t>
            </a:r>
            <a: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Kämmerer</a:t>
            </a:r>
            <a:b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Dirk Meussen</a:t>
            </a:r>
            <a: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am 10.10.2019</a:t>
            </a:r>
            <a:b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 Einbringung des Etats und des Stellenplans</a:t>
            </a:r>
            <a:endParaRPr lang="de-DE" sz="5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 2020 – Entwurf –</a:t>
            </a:r>
          </a:p>
        </p:txBody>
      </p:sp>
    </p:spTree>
    <p:extLst>
      <p:ext uri="{BB962C8B-B14F-4D97-AF65-F5344CB8AC3E}">
        <p14:creationId xmlns:p14="http://schemas.microsoft.com/office/powerpoint/2010/main" val="198510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Das Ende naht …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99128"/>
            <a:ext cx="7128792" cy="5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09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Eine Erfolgsstory!?</a:t>
            </a:r>
          </a:p>
        </p:txBody>
      </p:sp>
      <p:pic>
        <p:nvPicPr>
          <p:cNvPr id="2" name="Picture 2" descr="C:\Users\a160107\ownCloud\Bilder\FDP-prangert-Staerkungspakt-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52498"/>
            <a:ext cx="7560840" cy="504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4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110689" y="260648"/>
            <a:ext cx="70519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Status der HSP-Maßnahmen</a:t>
            </a:r>
            <a:endParaRPr lang="de-DE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862364"/>
              </p:ext>
            </p:extLst>
          </p:nvPr>
        </p:nvGraphicFramePr>
        <p:xfrm>
          <a:off x="546522" y="1988840"/>
          <a:ext cx="8180263" cy="431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5807"/>
                <a:gridCol w="720080"/>
                <a:gridCol w="2448360"/>
                <a:gridCol w="936016"/>
              </a:tblGrid>
              <a:tr h="6400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Maßnahmen lt. HSP-Fortschreibung</a:t>
                      </a:r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Anzahl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Zielvolumen 2021</a:t>
                      </a:r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 %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dirty="0" smtClean="0"/>
                        <a:t>Erhöhung Grund- und Gewerbesteuer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5.742.314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45 %</a:t>
                      </a:r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dirty="0" smtClean="0"/>
                        <a:t>Personalmaßnahmen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56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3.579.781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28 %</a:t>
                      </a:r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dirty="0" smtClean="0"/>
                        <a:t>übrige Maßnahmen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3.430.566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27 %</a:t>
                      </a:r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b="1" u="none" dirty="0" smtClean="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138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12.752.661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100 %</a:t>
                      </a:r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endParaRPr lang="de-DE" sz="1700" b="1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7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Stand 2019</a:t>
                      </a:r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de-DE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i="0" dirty="0" smtClean="0"/>
                        <a:t>Laufende Maßnahmen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11.660.498 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91,5 %</a:t>
                      </a:r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200" i="0" dirty="0" smtClean="0"/>
                        <a:t>- darin: als Kompensation /</a:t>
                      </a:r>
                      <a:r>
                        <a:rPr lang="de-DE" sz="1200" i="0" baseline="0" dirty="0" smtClean="0"/>
                        <a:t> </a:t>
                      </a:r>
                      <a:r>
                        <a:rPr lang="de-DE" sz="1200" i="0" dirty="0" smtClean="0"/>
                        <a:t>neu</a:t>
                      </a:r>
                      <a:r>
                        <a:rPr lang="de-DE" sz="1200" i="0" baseline="0" dirty="0" smtClean="0"/>
                        <a:t> aufgelegte Maßnahmen</a:t>
                      </a:r>
                      <a:endParaRPr lang="de-DE" sz="12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i="0" dirty="0" smtClean="0"/>
                        <a:t>1</a:t>
                      </a:r>
                      <a:endParaRPr lang="de-DE" sz="12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i="0" dirty="0" smtClean="0"/>
                        <a:t>30.000</a:t>
                      </a:r>
                      <a:endParaRPr lang="de-DE" sz="12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aseline="0" dirty="0" smtClean="0"/>
                        <a:t>0,25 </a:t>
                      </a:r>
                      <a:r>
                        <a:rPr lang="de-DE" sz="1200" dirty="0" smtClean="0"/>
                        <a:t>%</a:t>
                      </a:r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i="0" dirty="0" smtClean="0"/>
                        <a:t>Noch nicht begonnen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1.092.163 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baseline="0" dirty="0" smtClean="0"/>
                        <a:t>8,5 </a:t>
                      </a:r>
                      <a:r>
                        <a:rPr lang="de-DE" sz="1700" dirty="0" smtClean="0"/>
                        <a:t>%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807190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5915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Kassenkredite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1966474154"/>
              </p:ext>
            </p:extLst>
          </p:nvPr>
        </p:nvGraphicFramePr>
        <p:xfrm>
          <a:off x="-1260648" y="1556792"/>
          <a:ext cx="1159328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299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79715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de-DE" sz="44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„Die Pflicht zum Haushaltsausgleich geht allen anderen Pflichten vor, weil auf die Dauer keine Pflicht mehr erfüllt werden kann, wenn der Haushaltsausgleich nicht gelingt.“</a:t>
            </a:r>
            <a:endParaRPr lang="de-DE" sz="2400" b="1" dirty="0" smtClean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FontTx/>
              <a:buNone/>
              <a:defRPr/>
            </a:pPr>
            <a:endParaRPr lang="de-DE" sz="20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Prof. </a:t>
            </a:r>
            <a:r>
              <a:rPr lang="de-DE" sz="5400" dirty="0" err="1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Janbernd</a:t>
            </a:r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Oebbecke</a:t>
            </a:r>
          </a:p>
        </p:txBody>
      </p:sp>
    </p:spTree>
    <p:extLst>
      <p:ext uri="{BB962C8B-B14F-4D97-AF65-F5344CB8AC3E}">
        <p14:creationId xmlns:p14="http://schemas.microsoft.com/office/powerpoint/2010/main" val="195761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Fehlbeträge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893862"/>
              </p:ext>
            </p:extLst>
          </p:nvPr>
        </p:nvGraphicFramePr>
        <p:xfrm>
          <a:off x="0" y="1556740"/>
          <a:ext cx="9144000" cy="518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437112"/>
            <a:ext cx="2208900" cy="206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3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de-DE" sz="6000" b="1" dirty="0" smtClean="0">
                <a:latin typeface="Calibri" pitchFamily="34" charset="0"/>
                <a:cs typeface="Calibri" pitchFamily="34" charset="0"/>
              </a:rPr>
              <a:t>Plan: +287.093 Euro</a:t>
            </a:r>
            <a:endParaRPr lang="de-DE" sz="6000" b="1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de-DE" sz="6000" b="1" dirty="0">
                <a:latin typeface="Calibri" pitchFamily="34" charset="0"/>
                <a:cs typeface="Calibri" pitchFamily="34" charset="0"/>
              </a:rPr>
              <a:t>Ist: + </a:t>
            </a:r>
            <a:r>
              <a:rPr lang="de-DE" sz="6000" b="1" dirty="0" smtClean="0">
                <a:latin typeface="Calibri" pitchFamily="34" charset="0"/>
                <a:cs typeface="Calibri" pitchFamily="34" charset="0"/>
              </a:rPr>
              <a:t>3.908.510,60 Euro</a:t>
            </a:r>
          </a:p>
          <a:p>
            <a:pPr marL="0" indent="0" algn="ctr">
              <a:buNone/>
            </a:pPr>
            <a:endParaRPr lang="de-DE" sz="6000" b="1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de-DE" sz="3600" b="1" dirty="0" smtClean="0">
                <a:latin typeface="Calibri" pitchFamily="34" charset="0"/>
                <a:cs typeface="Calibri" pitchFamily="34" charset="0"/>
              </a:rPr>
              <a:t>Verbesserung = ca. 3,53 %</a:t>
            </a:r>
          </a:p>
        </p:txBody>
      </p:sp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FontTx/>
              <a:buNone/>
              <a:defRPr/>
            </a:pPr>
            <a:endParaRPr lang="de-DE" sz="20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Jahresabschluss 2018</a:t>
            </a:r>
          </a:p>
        </p:txBody>
      </p:sp>
    </p:spTree>
    <p:extLst>
      <p:ext uri="{BB962C8B-B14F-4D97-AF65-F5344CB8AC3E}">
        <p14:creationId xmlns:p14="http://schemas.microsoft.com/office/powerpoint/2010/main" val="14104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640960" cy="4941168"/>
          </a:xfrm>
        </p:spPr>
        <p:txBody>
          <a:bodyPr anchor="ctr"/>
          <a:lstStyle/>
          <a:p>
            <a:pPr marL="0" indent="0">
              <a:buNone/>
            </a:pP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+ Gewerbesteuer: ca. 1,8 Mio. Euro</a:t>
            </a:r>
          </a:p>
          <a:p>
            <a:pPr marL="0" indent="0">
              <a:buNone/>
            </a:pPr>
            <a:r>
              <a:rPr lang="de-DE" sz="2400" b="1" dirty="0">
                <a:latin typeface="Calibri" pitchFamily="34" charset="0"/>
                <a:cs typeface="Calibri" pitchFamily="34" charset="0"/>
              </a:rPr>
              <a:t>+ Anteil Einkommenssteuer: ca. 125.000 Euro</a:t>
            </a:r>
          </a:p>
          <a:p>
            <a:pPr marL="0" indent="0">
              <a:buNone/>
            </a:pPr>
            <a:r>
              <a:rPr lang="de-DE" sz="2400" b="1" dirty="0">
                <a:latin typeface="Calibri" pitchFamily="34" charset="0"/>
                <a:cs typeface="Calibri" pitchFamily="34" charset="0"/>
              </a:rPr>
              <a:t>+ Integrationspauschale (Land): </a:t>
            </a: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ca. 250.000 </a:t>
            </a:r>
            <a:r>
              <a:rPr lang="de-DE" sz="2400" b="1" dirty="0">
                <a:latin typeface="Calibri" pitchFamily="34" charset="0"/>
                <a:cs typeface="Calibri" pitchFamily="34" charset="0"/>
              </a:rPr>
              <a:t>Euro</a:t>
            </a:r>
          </a:p>
          <a:p>
            <a:pPr marL="0" indent="0">
              <a:buNone/>
            </a:pPr>
            <a:r>
              <a:rPr lang="de-DE" sz="2400" b="1" dirty="0">
                <a:latin typeface="Calibri" pitchFamily="34" charset="0"/>
                <a:cs typeface="Calibri" pitchFamily="34" charset="0"/>
              </a:rPr>
              <a:t>+ Erstattung Jugendhilfe für Flüchtlinge: </a:t>
            </a: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ca. 220.000 </a:t>
            </a:r>
            <a:r>
              <a:rPr lang="de-DE" sz="2400" b="1" dirty="0">
                <a:latin typeface="Calibri" pitchFamily="34" charset="0"/>
                <a:cs typeface="Calibri" pitchFamily="34" charset="0"/>
              </a:rPr>
              <a:t>Euro</a:t>
            </a:r>
          </a:p>
          <a:p>
            <a:pPr marL="0" indent="0">
              <a:buNone/>
            </a:pPr>
            <a:r>
              <a:rPr lang="de-DE" sz="2400" b="1" dirty="0">
                <a:latin typeface="Calibri" pitchFamily="34" charset="0"/>
                <a:cs typeface="Calibri" pitchFamily="34" charset="0"/>
              </a:rPr>
              <a:t>+ Landeszuweisung Ausbau </a:t>
            </a:r>
            <a:r>
              <a:rPr lang="de-DE" sz="2400" b="1" dirty="0" err="1">
                <a:latin typeface="Calibri" pitchFamily="34" charset="0"/>
                <a:cs typeface="Calibri" pitchFamily="34" charset="0"/>
              </a:rPr>
              <a:t>KiTas</a:t>
            </a:r>
            <a:r>
              <a:rPr lang="de-DE" sz="2400" b="1" dirty="0">
                <a:latin typeface="Calibri" pitchFamily="34" charset="0"/>
                <a:cs typeface="Calibri" pitchFamily="34" charset="0"/>
              </a:rPr>
              <a:t>: </a:t>
            </a: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ca. 156.000 </a:t>
            </a:r>
            <a:r>
              <a:rPr lang="de-DE" sz="2400" b="1" dirty="0">
                <a:latin typeface="Calibri" pitchFamily="34" charset="0"/>
                <a:cs typeface="Calibri" pitchFamily="34" charset="0"/>
              </a:rPr>
              <a:t>Euro</a:t>
            </a:r>
          </a:p>
          <a:p>
            <a:pPr marL="0" indent="0">
              <a:buNone/>
            </a:pPr>
            <a:r>
              <a:rPr lang="de-DE" sz="2400" b="1" dirty="0">
                <a:latin typeface="Calibri" pitchFamily="34" charset="0"/>
                <a:cs typeface="Calibri" pitchFamily="34" charset="0"/>
              </a:rPr>
              <a:t>+ Sonderposten: </a:t>
            </a: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ca. 110.000 </a:t>
            </a:r>
            <a:r>
              <a:rPr lang="de-DE" sz="2400" b="1" dirty="0">
                <a:latin typeface="Calibri" pitchFamily="34" charset="0"/>
                <a:cs typeface="Calibri" pitchFamily="34" charset="0"/>
              </a:rPr>
              <a:t>Euro</a:t>
            </a:r>
          </a:p>
          <a:p>
            <a:pPr marL="0" indent="0">
              <a:buNone/>
            </a:pPr>
            <a:r>
              <a:rPr lang="de-DE" sz="2400" b="1" dirty="0">
                <a:latin typeface="Calibri" pitchFamily="34" charset="0"/>
                <a:cs typeface="Calibri" pitchFamily="34" charset="0"/>
              </a:rPr>
              <a:t>+ Erstattung von Sozialleistungen: ca. 900.000 Euro</a:t>
            </a:r>
          </a:p>
          <a:p>
            <a:pPr marL="0" indent="0">
              <a:buNone/>
            </a:pPr>
            <a:r>
              <a:rPr lang="de-DE" sz="2400" b="1" dirty="0">
                <a:latin typeface="Calibri" pitchFamily="34" charset="0"/>
                <a:cs typeface="Calibri" pitchFamily="34" charset="0"/>
              </a:rPr>
              <a:t>+ Benutzungsgebühren: ca. 960.000 </a:t>
            </a: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Euro</a:t>
            </a:r>
          </a:p>
          <a:p>
            <a:pPr marL="0" indent="0">
              <a:buNone/>
            </a:pPr>
            <a:endParaRPr lang="de-DE" sz="2400" b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- Personal- und Versorgungsaufwand: ca. 1,14 Mio. </a:t>
            </a: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Euro (netto)</a:t>
            </a:r>
            <a:endParaRPr lang="de-DE" sz="2400" b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de-DE" sz="2400" b="1" dirty="0" smtClean="0">
                <a:latin typeface="Calibri" pitchFamily="34" charset="0"/>
                <a:cs typeface="Calibri" pitchFamily="34" charset="0"/>
              </a:rPr>
              <a:t>- Kosten der Unterbringung in Heimen: ca. 1,16 Mio. Euro</a:t>
            </a:r>
          </a:p>
          <a:p>
            <a:pPr>
              <a:buFontTx/>
              <a:buChar char="-"/>
            </a:pPr>
            <a:endParaRPr lang="de-DE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FontTx/>
              <a:buNone/>
              <a:defRPr/>
            </a:pPr>
            <a:endParaRPr lang="de-DE" sz="20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Wesentliche Ursachen</a:t>
            </a:r>
          </a:p>
        </p:txBody>
      </p:sp>
    </p:spTree>
    <p:extLst>
      <p:ext uri="{BB962C8B-B14F-4D97-AF65-F5344CB8AC3E}">
        <p14:creationId xmlns:p14="http://schemas.microsoft.com/office/powerpoint/2010/main" val="226850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Eigenkapital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332036"/>
              </p:ext>
            </p:extLst>
          </p:nvPr>
        </p:nvGraphicFramePr>
        <p:xfrm>
          <a:off x="72049" y="1701800"/>
          <a:ext cx="888474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6732240" y="4663395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129782" y="4654769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524328" y="4663395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942861" y="4659899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8359548" y="4650140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65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„Überschuss“ 2020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=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376.795 €</a:t>
            </a:r>
          </a:p>
          <a:p>
            <a:pPr marL="0" indent="0" algn="ctr">
              <a:buNone/>
            </a:pPr>
            <a:r>
              <a:rPr lang="de-DE" sz="28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(= 0,37 % des Gesamtvolumens!)</a:t>
            </a:r>
            <a:endParaRPr lang="de-DE" sz="2800" b="1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FontTx/>
              <a:buNone/>
              <a:defRPr/>
            </a:pPr>
            <a:endParaRPr lang="de-DE" sz="20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Ergebnisplanung</a:t>
            </a:r>
          </a:p>
        </p:txBody>
      </p:sp>
    </p:spTree>
    <p:extLst>
      <p:ext uri="{BB962C8B-B14F-4D97-AF65-F5344CB8AC3E}">
        <p14:creationId xmlns:p14="http://schemas.microsoft.com/office/powerpoint/2010/main" val="119212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Erträge und Aufwendungen</a:t>
            </a:r>
          </a:p>
        </p:txBody>
      </p:sp>
      <p:grpSp>
        <p:nvGrpSpPr>
          <p:cNvPr id="135189" name="Group 1045"/>
          <p:cNvGrpSpPr>
            <a:grpSpLocks/>
          </p:cNvGrpSpPr>
          <p:nvPr/>
        </p:nvGrpSpPr>
        <p:grpSpPr bwMode="auto">
          <a:xfrm>
            <a:off x="762000" y="1981201"/>
            <a:ext cx="3089920" cy="1376363"/>
            <a:chOff x="480" y="1248"/>
            <a:chExt cx="1536" cy="867"/>
          </a:xfrm>
        </p:grpSpPr>
        <p:sp>
          <p:nvSpPr>
            <p:cNvPr id="5129" name="Text Box 1027"/>
            <p:cNvSpPr txBox="1">
              <a:spLocks noChangeArrowheads="1"/>
            </p:cNvSpPr>
            <p:nvPr/>
          </p:nvSpPr>
          <p:spPr bwMode="auto">
            <a:xfrm>
              <a:off x="480" y="1248"/>
              <a:ext cx="1536" cy="4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Erträge</a:t>
              </a:r>
              <a:endParaRPr lang="de-DE" sz="1600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30" name="Text Box 1032"/>
            <p:cNvSpPr txBox="1">
              <a:spLocks noChangeArrowheads="1"/>
            </p:cNvSpPr>
            <p:nvPr/>
          </p:nvSpPr>
          <p:spPr bwMode="auto">
            <a:xfrm>
              <a:off x="480" y="1747"/>
              <a:ext cx="153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101,17 </a:t>
              </a:r>
              <a:r>
                <a:rPr lang="de-DE" sz="3200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grpSp>
        <p:nvGrpSpPr>
          <p:cNvPr id="135190" name="Group 1046"/>
          <p:cNvGrpSpPr>
            <a:grpSpLocks/>
          </p:cNvGrpSpPr>
          <p:nvPr/>
        </p:nvGrpSpPr>
        <p:grpSpPr bwMode="auto">
          <a:xfrm>
            <a:off x="4953000" y="1981201"/>
            <a:ext cx="3581400" cy="1376363"/>
            <a:chOff x="3120" y="1248"/>
            <a:chExt cx="2256" cy="867"/>
          </a:xfrm>
        </p:grpSpPr>
        <p:sp>
          <p:nvSpPr>
            <p:cNvPr id="5127" name="Text Box 1029"/>
            <p:cNvSpPr txBox="1">
              <a:spLocks noChangeArrowheads="1"/>
            </p:cNvSpPr>
            <p:nvPr/>
          </p:nvSpPr>
          <p:spPr bwMode="auto">
            <a:xfrm>
              <a:off x="3120" y="1248"/>
              <a:ext cx="2256" cy="4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Aufwendungen</a:t>
              </a:r>
              <a:endParaRPr lang="de-DE" sz="1600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28" name="Text Box 1033"/>
            <p:cNvSpPr txBox="1">
              <a:spLocks noChangeArrowheads="1"/>
            </p:cNvSpPr>
            <p:nvPr/>
          </p:nvSpPr>
          <p:spPr bwMode="auto">
            <a:xfrm>
              <a:off x="3120" y="1747"/>
              <a:ext cx="225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100,8 </a:t>
              </a:r>
              <a:r>
                <a:rPr lang="de-DE" sz="3200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sp>
        <p:nvSpPr>
          <p:cNvPr id="135186" name="AutoShape 1042"/>
          <p:cNvSpPr>
            <a:spLocks noChangeArrowheads="1"/>
          </p:cNvSpPr>
          <p:nvPr/>
        </p:nvSpPr>
        <p:spPr bwMode="auto">
          <a:xfrm>
            <a:off x="609600" y="4191000"/>
            <a:ext cx="1752600" cy="609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35187" name="Text Box 1043"/>
          <p:cNvSpPr txBox="1">
            <a:spLocks noChangeArrowheads="1"/>
          </p:cNvSpPr>
          <p:nvPr/>
        </p:nvSpPr>
        <p:spPr bwMode="auto">
          <a:xfrm>
            <a:off x="2514600" y="4114800"/>
            <a:ext cx="583782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</a:pPr>
            <a:r>
              <a:rPr lang="de-DE" sz="40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„Überschuss“ </a:t>
            </a:r>
            <a:r>
              <a:rPr lang="de-DE" sz="4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=  </a:t>
            </a:r>
            <a:r>
              <a:rPr lang="de-DE" sz="40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372.950 €</a:t>
            </a:r>
            <a:endParaRPr lang="de-DE" sz="4000" dirty="0">
              <a:solidFill>
                <a:srgbClr val="FFFFFF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3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6" grpId="0" animBg="1"/>
      <p:bldP spid="13518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</a:t>
            </a:r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Haushaltsausgleichs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0787" name="Text Box 19"/>
          <p:cNvSpPr txBox="1">
            <a:spLocks noChangeArrowheads="1"/>
          </p:cNvSpPr>
          <p:nvPr/>
        </p:nvSpPr>
        <p:spPr bwMode="auto">
          <a:xfrm>
            <a:off x="673100" y="1949450"/>
            <a:ext cx="8534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4728" y="1949450"/>
            <a:ext cx="904927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Prognose mittelfristige Ergebnisplanung </a:t>
            </a:r>
            <a:r>
              <a:rPr lang="de-DE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2019:</a:t>
            </a: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	    </a:t>
            </a:r>
            <a:r>
              <a:rPr lang="de-DE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	1.539 TEUR</a:t>
            </a: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de-DE" sz="2000" u="sng" dirty="0">
                <a:solidFill>
                  <a:srgbClr val="FFFFFF"/>
                </a:solidFill>
                <a:latin typeface="Calibri" panose="020F0502020204030204" pitchFamily="34" charset="0"/>
              </a:rPr>
              <a:t>+ Verbesserungen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Gebühren Rettungs- und Krankentransporte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             	            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	+ 454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Landeszuweisung Kita-Rettungsprogramm	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+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425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Kosten Unterbringung junger volljähriger Asylbewerber in Heimen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- 338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Ausgleichszahlung wg. Beitragsfreiheit letztes Kita-Jahr		+ 208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Zinsen Liquiditätskredite	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- 200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Anmietung von Wohnraum für Asylbewerber			- 160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Zuweisung Beschäftigungsmaßnahmen nach § 16 i SGB II		+ 151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Schlüsselzuweisungen nach dem GFG 2020			+  94	TEUR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64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440" y="116540"/>
            <a:ext cx="8229600" cy="936625"/>
          </a:xfrm>
        </p:spPr>
        <p:txBody>
          <a:bodyPr/>
          <a:lstStyle/>
          <a:p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</a:t>
            </a:r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Haushaltsausgleichs</a:t>
            </a:r>
            <a:endParaRPr lang="de-DE" sz="4000" dirty="0"/>
          </a:p>
        </p:txBody>
      </p:sp>
      <p:sp>
        <p:nvSpPr>
          <p:cNvPr id="6" name="Textfeld 5"/>
          <p:cNvSpPr txBox="1"/>
          <p:nvPr/>
        </p:nvSpPr>
        <p:spPr>
          <a:xfrm>
            <a:off x="107380" y="2276872"/>
            <a:ext cx="130338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u="sng" dirty="0">
                <a:solidFill>
                  <a:srgbClr val="FFFFFF"/>
                </a:solidFill>
                <a:latin typeface="Calibri" panose="020F0502020204030204" pitchFamily="34" charset="0"/>
              </a:rPr>
              <a:t>- Verschlechterungen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Zuschüsse für den laufenden Betrieb von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Kindergärten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     - 1.144 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Personal-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und Versorgungsaufwendungen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      -     753 	TEUR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Anteil am Gemeindeanteil Einkommenssteuer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            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633 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Diverse Erstattungen des Landes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      -     435 	TEUR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Erstattungen von Jugendhilfeaufwendungen für Flüchtlinge           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-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383 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Stationäre Unterbringung Minderjähriger		             -     380 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Eingliederungshilfe außerhalb von Einrichtungen		             -     271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=&gt; </a:t>
            </a:r>
            <a:r>
              <a:rPr lang="de-DE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Überschuss </a:t>
            </a:r>
            <a:r>
              <a:rPr lang="de-DE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2020    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                                                   </a:t>
            </a:r>
            <a:r>
              <a:rPr lang="de-DE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		 </a:t>
            </a:r>
            <a:r>
              <a:rPr lang="de-DE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373 </a:t>
            </a:r>
            <a:r>
              <a:rPr lang="de-DE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  <a:endParaRPr lang="de-DE" sz="2000" b="1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25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Investitionen 2020</a:t>
            </a:r>
            <a:endParaRPr lang="de-DE" sz="5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48606" y="1556740"/>
            <a:ext cx="11264622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rgbClr val="FFFFFF"/>
                </a:solidFill>
                <a:latin typeface="Calibri" panose="020F0502020204030204" pitchFamily="34" charset="0"/>
              </a:rPr>
              <a:t>Wesentliche Investitionsmaßnahmen</a:t>
            </a: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Hochbaumaßnahmen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	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3,81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</a:p>
          <a:p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</a:rPr>
              <a:t>       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OGS-Ausbau, Umbau MLS zur Kita, ISEK, Kunstrasen, Erneuerung Sportanlagen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,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Errichtung 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und Erweiterung Kinderspielplätze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Erwerb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von beweglichen Sachen des Anlagevermögens 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1,7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Fahrzeuge und Geräte für Feuerwehr und Technische Dienste,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Schulbereich, Kindertageseinrichtungen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Erwerb von Grundstücken und Gebäuden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1,06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			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insb.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Restzahlung  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Asylbewerberunterkunft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an die Stadtwerke GmbH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Straßen- und Radwegebaumaßnahmen				0,28 Mio. €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    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Baugebiet „</a:t>
            </a:r>
            <a:r>
              <a:rPr lang="de-DE" sz="1600" dirty="0" err="1">
                <a:solidFill>
                  <a:srgbClr val="FFFFFF"/>
                </a:solidFill>
                <a:latin typeface="Calibri" panose="020F0502020204030204" pitchFamily="34" charset="0"/>
              </a:rPr>
              <a:t>Elterbreischlag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“ , Borkenbergestraße,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Am </a:t>
            </a:r>
            <a:r>
              <a:rPr lang="de-DE" sz="1600" dirty="0" err="1">
                <a:solidFill>
                  <a:srgbClr val="FFFFFF"/>
                </a:solidFill>
                <a:latin typeface="Calibri" panose="020F0502020204030204" pitchFamily="34" charset="0"/>
              </a:rPr>
              <a:t>Schiötten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, </a:t>
            </a:r>
            <a:r>
              <a:rPr lang="de-DE" sz="1600" dirty="0" err="1">
                <a:solidFill>
                  <a:srgbClr val="FFFFFF"/>
                </a:solidFill>
                <a:latin typeface="Calibri" panose="020F0502020204030204" pitchFamily="34" charset="0"/>
              </a:rPr>
              <a:t>Antoniusstraße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</a:p>
          <a:p>
            <a:endParaRPr lang="de-DE" sz="16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>
              <a:buSzPct val="100000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(</a:t>
            </a:r>
            <a:r>
              <a:rPr lang="de-DE" sz="2000" dirty="0" err="1" smtClean="0">
                <a:solidFill>
                  <a:srgbClr val="FFFFFF"/>
                </a:solidFill>
                <a:latin typeface="Calibri" panose="020F0502020204030204" pitchFamily="34" charset="0"/>
              </a:rPr>
              <a:t>DigitalPakt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Schule NRW - Finanzplanung	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0,25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€)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	</a:t>
            </a: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933827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Finanzierung der Investitionen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07380" y="1600200"/>
            <a:ext cx="8929240" cy="5257800"/>
          </a:xfrm>
        </p:spPr>
        <p:txBody>
          <a:bodyPr/>
          <a:lstStyle/>
          <a:p>
            <a:endParaRPr lang="de-DE" sz="700" dirty="0" smtClean="0">
              <a:latin typeface="Calibri" panose="020F0502020204030204" pitchFamily="34" charset="0"/>
            </a:endParaRPr>
          </a:p>
          <a:p>
            <a:r>
              <a:rPr lang="de-DE" sz="2000" dirty="0" smtClean="0">
                <a:latin typeface="Calibri" panose="020F0502020204030204" pitchFamily="34" charset="0"/>
              </a:rPr>
              <a:t>Zuweisungen für Investitionsmaßnahmen	 	     	5,73 Mio. €           </a:t>
            </a: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Beiträge und ähnliche Entgelte			    	     	0,35 </a:t>
            </a:r>
            <a:r>
              <a:rPr lang="de-DE" sz="2000" dirty="0">
                <a:latin typeface="Calibri" panose="020F0502020204030204" pitchFamily="34" charset="0"/>
              </a:rPr>
              <a:t>Mio. €</a:t>
            </a: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Erschließungsbeiträge)</a:t>
            </a:r>
            <a:endParaRPr lang="de-DE" sz="1600" dirty="0">
              <a:latin typeface="Calibri" panose="020F05020202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Veräußerung von Sachanlagen	</a:t>
            </a:r>
            <a:r>
              <a:rPr lang="de-DE" sz="2000" dirty="0"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latin typeface="Calibri" panose="020F0502020204030204" pitchFamily="34" charset="0"/>
              </a:rPr>
              <a:t>           	 	     	     	0,66 Mio. €</a:t>
            </a: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Grundstücksverkäufe)</a:t>
            </a:r>
            <a:endParaRPr lang="de-DE" sz="1600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endParaRPr lang="de-DE" sz="2000" b="1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Investive Einzahlungen insgesamt			                 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smtClean="0">
                <a:latin typeface="Calibri" panose="020F0502020204030204" pitchFamily="34" charset="0"/>
              </a:rPr>
              <a:t>    	6,76 Mio. €</a:t>
            </a: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Investitionen insgesamt			</a:t>
            </a: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b="1" dirty="0" smtClean="0">
                <a:latin typeface="Calibri" panose="020F0502020204030204" pitchFamily="34" charset="0"/>
              </a:rPr>
              <a:t>	      	6,9 Mio. €</a:t>
            </a:r>
            <a:r>
              <a:rPr lang="de-DE" sz="2000" dirty="0" smtClean="0">
                <a:latin typeface="Calibri" panose="020F0502020204030204" pitchFamily="34" charset="0"/>
              </a:rPr>
              <a:t/>
            </a:r>
            <a:br>
              <a:rPr lang="de-DE" sz="2000" dirty="0" smtClean="0">
                <a:latin typeface="Calibri" panose="020F0502020204030204" pitchFamily="34" charset="0"/>
              </a:rPr>
            </a:b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dirty="0" smtClean="0">
                <a:latin typeface="Calibri" panose="020F0502020204030204" pitchFamily="34" charset="0"/>
              </a:rPr>
              <a:t>Sollten in der Haushaltsausführung die investiven Auszahlungen die investiven Einzahlungen übersteigen, wird eine Kreditfinanzierung notwendig.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337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490" y="188550"/>
            <a:ext cx="7762056" cy="756250"/>
          </a:xfrm>
        </p:spPr>
        <p:txBody>
          <a:bodyPr/>
          <a:lstStyle/>
          <a:p>
            <a:pPr eaLnBrk="1" hangingPunct="1"/>
            <a:r>
              <a:rPr lang="de-DE" sz="36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Personal- u. Versorgungsaufwendungen</a:t>
            </a:r>
          </a:p>
        </p:txBody>
      </p:sp>
      <p:graphicFrame>
        <p:nvGraphicFramePr>
          <p:cNvPr id="2" name="Object 88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67049203"/>
              </p:ext>
            </p:extLst>
          </p:nvPr>
        </p:nvGraphicFramePr>
        <p:xfrm>
          <a:off x="107504" y="1639420"/>
          <a:ext cx="9036496" cy="5309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7018" name="Group 890"/>
          <p:cNvGrpSpPr>
            <a:grpSpLocks/>
          </p:cNvGrpSpPr>
          <p:nvPr/>
        </p:nvGrpSpPr>
        <p:grpSpPr bwMode="auto">
          <a:xfrm>
            <a:off x="1475656" y="1766642"/>
            <a:ext cx="1875699" cy="615951"/>
            <a:chOff x="-4833" y="469"/>
            <a:chExt cx="1737" cy="388"/>
          </a:xfrm>
        </p:grpSpPr>
        <p:sp>
          <p:nvSpPr>
            <p:cNvPr id="8198" name="Rectangle 886"/>
            <p:cNvSpPr>
              <a:spLocks noChangeArrowheads="1"/>
            </p:cNvSpPr>
            <p:nvPr/>
          </p:nvSpPr>
          <p:spPr bwMode="auto">
            <a:xfrm>
              <a:off x="-4833" y="469"/>
              <a:ext cx="1737" cy="19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14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Personalaufwand</a:t>
              </a:r>
            </a:p>
          </p:txBody>
        </p:sp>
        <p:sp>
          <p:nvSpPr>
            <p:cNvPr id="8199" name="Rectangle 887"/>
            <p:cNvSpPr>
              <a:spLocks noChangeArrowheads="1"/>
            </p:cNvSpPr>
            <p:nvPr/>
          </p:nvSpPr>
          <p:spPr bwMode="auto">
            <a:xfrm>
              <a:off x="-4833" y="663"/>
              <a:ext cx="1737" cy="194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Versorgungsaufwand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Stellenplan</a:t>
            </a:r>
            <a:b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de-DE" sz="2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(Gesamt)</a:t>
            </a:r>
            <a:endParaRPr lang="de-DE" sz="2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852133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0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			</a:t>
            </a:r>
            <a:endParaRPr lang="de-DE" sz="1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Prognoserechnung </a:t>
            </a:r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2020 </a:t>
            </a:r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- 2021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477834"/>
              </p:ext>
            </p:extLst>
          </p:nvPr>
        </p:nvGraphicFramePr>
        <p:xfrm>
          <a:off x="2483768" y="1124744"/>
          <a:ext cx="5143143" cy="5607738"/>
        </p:xfrm>
        <a:graphic>
          <a:graphicData uri="http://schemas.openxmlformats.org/drawingml/2006/table">
            <a:tbl>
              <a:tblPr/>
              <a:tblGrid>
                <a:gridCol w="3368603"/>
                <a:gridCol w="887270"/>
                <a:gridCol w="887270"/>
              </a:tblGrid>
              <a:tr h="433744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2020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52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de-DE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Beträge</a:t>
                      </a:r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Teuro</a:t>
                      </a:r>
                      <a:endParaRPr lang="de-DE" sz="9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HSP 2012 – 2021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1.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2.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3.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2.383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4.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2.482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5.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3.428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1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6.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2.641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2.854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1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7.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1.131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8.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 bwMode="auto">
          <a:xfrm>
            <a:off x="2025729" y="6381328"/>
            <a:ext cx="6173251" cy="396055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800" b="1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0" y="1628749"/>
            <a:ext cx="2238086" cy="151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54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4" y="1595691"/>
            <a:ext cx="7776864" cy="5164324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5915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Änderungsdienst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307568" y="2204863"/>
            <a:ext cx="643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GFG 2020 – 1. Modellrechnung </a:t>
            </a:r>
            <a:endParaRPr lang="de-DE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307568" y="2976375"/>
            <a:ext cx="643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Entwicklung </a:t>
            </a:r>
            <a:r>
              <a:rPr lang="de-DE" sz="32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FlüAG</a:t>
            </a:r>
            <a:endParaRPr lang="de-DE" sz="32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307568" y="4509120"/>
            <a:ext cx="643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strike="sngStrike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Altschulden-Regelung</a:t>
            </a:r>
            <a:endParaRPr lang="de-DE" sz="3200" b="1" strike="sngStrike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307568" y="3731840"/>
            <a:ext cx="643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Grundsteuerreform</a:t>
            </a:r>
          </a:p>
        </p:txBody>
      </p:sp>
    </p:spTree>
    <p:extLst>
      <p:ext uri="{BB962C8B-B14F-4D97-AF65-F5344CB8AC3E}">
        <p14:creationId xmlns:p14="http://schemas.microsoft.com/office/powerpoint/2010/main" val="300027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3568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„Dagobert Duck der Stadt </a:t>
            </a:r>
            <a:r>
              <a:rPr lang="de-DE" sz="4800" dirty="0" err="1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HaS</a:t>
            </a:r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“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799"/>
            <a:ext cx="5184576" cy="512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6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3568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„Dagobert Duck der Stadt </a:t>
            </a:r>
            <a:r>
              <a:rPr lang="de-DE" sz="4800" dirty="0" err="1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HaS</a:t>
            </a:r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“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546" y="1700808"/>
            <a:ext cx="3888432" cy="497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37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7544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„Die schwarze Null“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35383"/>
            <a:ext cx="6057307" cy="441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 rot="456749">
            <a:off x="3430251" y="296753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endParaRPr lang="de-D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Untertitel 3"/>
          <p:cNvSpPr>
            <a:spLocks noGrp="1"/>
          </p:cNvSpPr>
          <p:nvPr>
            <p:ph idx="1"/>
          </p:nvPr>
        </p:nvSpPr>
        <p:spPr>
          <a:xfrm>
            <a:off x="678918" y="5769260"/>
            <a:ext cx="7643290" cy="1296180"/>
          </a:xfrm>
        </p:spPr>
        <p:txBody>
          <a:bodyPr/>
          <a:lstStyle/>
          <a:p>
            <a:pPr marL="0" indent="0" algn="ctr">
              <a:buNone/>
            </a:pPr>
            <a:endParaRPr lang="de-DE" sz="1000" b="1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de-DE" sz="4000" b="1" dirty="0" smtClean="0">
                <a:latin typeface="Calibri" pitchFamily="34" charset="0"/>
                <a:cs typeface="Calibri" pitchFamily="34" charset="0"/>
              </a:rPr>
              <a:t>Danke für Ihre Aufmerksamkeit!</a:t>
            </a:r>
          </a:p>
          <a:p>
            <a:pPr marL="0" indent="0" algn="ctr">
              <a:buNone/>
            </a:pPr>
            <a:endParaRPr lang="de-DE" sz="4800" b="1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5548">
            <a:off x="3194175" y="2918253"/>
            <a:ext cx="224544" cy="26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7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HPräsentation">
  <a:themeElements>
    <a:clrScheme name="HH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H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H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Bildschirmpräsentation (4:3)</PresentationFormat>
  <Paragraphs>261</Paragraphs>
  <Slides>23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4" baseType="lpstr">
      <vt:lpstr>HHPräsentation</vt:lpstr>
      <vt:lpstr>Haushaltsrede von  Kämmerer Dirk Meussen  am 10.10.2019 zur Einbringung des Etats und des Stellenplans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Entwicklung Fehlbeträge</vt:lpstr>
      <vt:lpstr>PowerPoint-Präsentation</vt:lpstr>
      <vt:lpstr>PowerPoint-Präsentation</vt:lpstr>
      <vt:lpstr>Entwicklung Eigenkapital</vt:lpstr>
      <vt:lpstr>PowerPoint-Präsentation</vt:lpstr>
      <vt:lpstr>Erträge und Aufwendungen</vt:lpstr>
      <vt:lpstr>Entstehung des Haushaltsausgleichs</vt:lpstr>
      <vt:lpstr>Entstehung des Haushaltsausgleichs</vt:lpstr>
      <vt:lpstr>Investitionen 2020</vt:lpstr>
      <vt:lpstr>Finanzierung der Investitionen</vt:lpstr>
      <vt:lpstr>Personal- u. Versorgungsaufwendungen</vt:lpstr>
      <vt:lpstr>Entwicklung Stellenplan (Gesamt)</vt:lpstr>
      <vt:lpstr>Prognoserechnung 2020 - 2021</vt:lpstr>
      <vt:lpstr>PowerPoint-Präsentation</vt:lpstr>
      <vt:lpstr>PowerPoint-Präsentation</vt:lpstr>
      <vt:lpstr>PowerPoint-Präsentation</vt:lpstr>
      <vt:lpstr>PowerPoint-Präsentation</vt:lpstr>
    </vt:vector>
  </TitlesOfParts>
  <Company>Stadt Haltern am 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Haushaltsrede von  Kämmerer Dirk Meussen  am 11.10.2018 zur Einbringung des Etats und des Stellenplans</dc:title>
  <dc:creator>Meussen, Dirk</dc:creator>
  <cp:lastModifiedBy>Meussen, Dirk</cp:lastModifiedBy>
  <cp:revision>72</cp:revision>
  <dcterms:created xsi:type="dcterms:W3CDTF">2018-09-17T14:31:39Z</dcterms:created>
  <dcterms:modified xsi:type="dcterms:W3CDTF">2019-10-07T15:00:09Z</dcterms:modified>
</cp:coreProperties>
</file>