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jpeg"/>
  <Override PartName="/ppt/media/image6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77" r:id="rId4"/>
    <p:sldId id="289" r:id="rId5"/>
    <p:sldId id="290" r:id="rId6"/>
    <p:sldId id="260" r:id="rId7"/>
    <p:sldId id="292" r:id="rId8"/>
    <p:sldId id="291" r:id="rId9"/>
    <p:sldId id="294" r:id="rId10"/>
    <p:sldId id="295" r:id="rId11"/>
    <p:sldId id="297" r:id="rId12"/>
    <p:sldId id="298" r:id="rId13"/>
    <p:sldId id="293" r:id="rId14"/>
    <p:sldId id="266" r:id="rId15"/>
    <p:sldId id="267" r:id="rId16"/>
    <p:sldId id="273" r:id="rId17"/>
    <p:sldId id="296" r:id="rId18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hPercent val="50"/>
      <c:rotY val="20"/>
      <c:depthPercent val="8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1987979509992157"/>
          <c:y val="2.9297651911772773E-2"/>
          <c:w val="0.83648498331479426"/>
          <c:h val="0.803761482808622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Personalaufwendungen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51770233414924E-3"/>
                  <c:y val="-1.4261449038555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CD-4025-93F8-DF74AA659049}"/>
                </c:ext>
              </c:extLst>
            </c:dLbl>
            <c:dLbl>
              <c:idx val="1"/>
              <c:layout>
                <c:manualLayout>
                  <c:x val="1.7828440209152387E-3"/>
                  <c:y val="-2.8719705132181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CD-4025-93F8-DF74AA659049}"/>
                </c:ext>
              </c:extLst>
            </c:dLbl>
            <c:dLbl>
              <c:idx val="2"/>
              <c:layout>
                <c:manualLayout>
                  <c:x val="6.0498430281940001E-3"/>
                  <c:y val="-9.6209458452900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CD-4025-93F8-DF74AA659049}"/>
                </c:ext>
              </c:extLst>
            </c:dLbl>
            <c:dLbl>
              <c:idx val="3"/>
              <c:layout>
                <c:manualLayout>
                  <c:x val="1.7828440209152387E-3"/>
                  <c:y val="2.2844684957104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CD-4025-93F8-DF74AA659049}"/>
                </c:ext>
              </c:extLst>
            </c:dLbl>
            <c:dLbl>
              <c:idx val="4"/>
              <c:layout>
                <c:manualLayout>
                  <c:x val="4.6275100257677461E-3"/>
                  <c:y val="-1.4512119077119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CD-4025-93F8-DF74AA659049}"/>
                </c:ext>
              </c:extLst>
            </c:dLbl>
            <c:dLbl>
              <c:idx val="5"/>
              <c:layout>
                <c:manualLayout>
                  <c:x val="6.0498430281940001E-3"/>
                  <c:y val="9.44203034067960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CD-4025-93F8-DF74AA659049}"/>
                </c:ext>
              </c:extLst>
            </c:dLbl>
            <c:dLbl>
              <c:idx val="6"/>
              <c:layout>
                <c:manualLayout>
                  <c:x val="4.6275100257677461E-3"/>
                  <c:y val="-2.588813185658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CD-4025-93F8-DF74AA659049}"/>
                </c:ext>
              </c:extLst>
            </c:dLbl>
            <c:dLbl>
              <c:idx val="7"/>
              <c:layout>
                <c:manualLayout>
                  <c:x val="5.8695315215872073E-3"/>
                  <c:y val="1.6492054550772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CD-4025-93F8-DF74AA659049}"/>
                </c:ext>
              </c:extLst>
            </c:dLbl>
            <c:dLbl>
              <c:idx val="8"/>
              <c:layout>
                <c:manualLayout>
                  <c:x val="6.0498430281940001E-3"/>
                  <c:y val="1.1690527403357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CD-4025-93F8-DF74AA659049}"/>
                </c:ext>
              </c:extLst>
            </c:dLbl>
            <c:dLbl>
              <c:idx val="9"/>
              <c:layout>
                <c:manualLayout>
                  <c:x val="2.8446660048525073E-3"/>
                  <c:y val="2.8701813581720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CD-4025-93F8-DF74AA659049}"/>
                </c:ext>
              </c:extLst>
            </c:dLbl>
            <c:dLbl>
              <c:idx val="10"/>
              <c:layout>
                <c:manualLayout>
                  <c:x val="2.8446867015711544E-3"/>
                  <c:y val="4.066090257410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BCD-4025-93F8-DF74AA659049}"/>
                </c:ext>
              </c:extLst>
            </c:dLbl>
            <c:dLbl>
              <c:idx val="11"/>
              <c:layout>
                <c:manualLayout>
                  <c:x val="4.3007820730513241E-3"/>
                  <c:y val="3.3485449178674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CD-4025-93F8-DF74AA659049}"/>
                </c:ext>
              </c:extLst>
            </c:dLbl>
            <c:dLbl>
              <c:idx val="12"/>
              <c:layout>
                <c:manualLayout>
                  <c:x val="4.2161253654071223E-3"/>
                  <c:y val="5.2619991566488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46-47BB-A19E-A267A765652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Sheet1!$B$1:$O$1</c:f>
              <c:strCache>
                <c:ptCount val="13"/>
                <c:pt idx="0">
                  <c:v>RE 2009</c:v>
                </c:pt>
                <c:pt idx="1">
                  <c:v>RE 2010</c:v>
                </c:pt>
                <c:pt idx="2">
                  <c:v>RE 2011</c:v>
                </c:pt>
                <c:pt idx="3">
                  <c:v>RE 2012</c:v>
                </c:pt>
                <c:pt idx="4">
                  <c:v>RE 2013</c:v>
                </c:pt>
                <c:pt idx="5">
                  <c:v>RE 2014</c:v>
                </c:pt>
                <c:pt idx="6">
                  <c:v>RE 2015</c:v>
                </c:pt>
                <c:pt idx="7">
                  <c:v>RE 2016</c:v>
                </c:pt>
                <c:pt idx="8">
                  <c:v>RE 2017</c:v>
                </c:pt>
                <c:pt idx="9">
                  <c:v>RE 2018</c:v>
                </c:pt>
                <c:pt idx="10">
                  <c:v>RE 2019</c:v>
                </c:pt>
                <c:pt idx="11">
                  <c:v>Plan 2020</c:v>
                </c:pt>
                <c:pt idx="12">
                  <c:v>Plan 2021</c:v>
                </c:pt>
              </c:strCache>
            </c:strRef>
          </c:cat>
          <c:val>
            <c:numRef>
              <c:f>Sheet1!$B$2:$O$2</c:f>
              <c:numCache>
                <c:formatCode>_("€"* #,##0.00_);_("€"* \(#,##0.00\);_("€"* "-"??_);_(@_)</c:formatCode>
                <c:ptCount val="13"/>
                <c:pt idx="0">
                  <c:v>18779022.41</c:v>
                </c:pt>
                <c:pt idx="1">
                  <c:v>20137752.66</c:v>
                </c:pt>
                <c:pt idx="2">
                  <c:v>21140638.100000001</c:v>
                </c:pt>
                <c:pt idx="3">
                  <c:v>20310715.260000002</c:v>
                </c:pt>
                <c:pt idx="4">
                  <c:v>21661632.550000001</c:v>
                </c:pt>
                <c:pt idx="5">
                  <c:v>20787741.760000002</c:v>
                </c:pt>
                <c:pt idx="6">
                  <c:v>22039505.989999998</c:v>
                </c:pt>
                <c:pt idx="7" formatCode="_(&quot;€&quot;* #,##0_);_(&quot;€&quot;* \(#,##0\);_(&quot;€&quot;* &quot;-&quot;_);_(@_)">
                  <c:v>21774664.600000001</c:v>
                </c:pt>
                <c:pt idx="8" formatCode="_(&quot;€&quot;* #,##0_);_(&quot;€&quot;* \(#,##0\);_(&quot;€&quot;* &quot;-&quot;_);_(@_)">
                  <c:v>23205926.75</c:v>
                </c:pt>
                <c:pt idx="9" formatCode="_(&quot;€&quot;* #,##0_);_(&quot;€&quot;* \(#,##0\);_(&quot;€&quot;* &quot;-&quot;_);_(@_)">
                  <c:v>23608717.559999999</c:v>
                </c:pt>
                <c:pt idx="10" formatCode="_(&quot;€&quot;* #,##0_);_(&quot;€&quot;* \(#,##0\);_(&quot;€&quot;* &quot;-&quot;_);_(@_)">
                  <c:v>24570314.370000001</c:v>
                </c:pt>
                <c:pt idx="11" formatCode="_(&quot;€&quot;* #,##0_);_(&quot;€&quot;* \(#,##0\);_(&quot;€&quot;* &quot;-&quot;_);_(@_)">
                  <c:v>24359064</c:v>
                </c:pt>
                <c:pt idx="12" formatCode="_(&quot;€&quot;* #,##0_);_(&quot;€&quot;* \(#,##0\);_(&quot;€&quot;* &quot;-&quot;_);_(@_)">
                  <c:v>25330888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BCD-4025-93F8-DF74AA65904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Versorgungsaufwendungen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967643974999254E-3"/>
                  <c:y val="-7.8791360610545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CD-4025-93F8-DF74AA659049}"/>
                </c:ext>
              </c:extLst>
            </c:dLbl>
            <c:dLbl>
              <c:idx val="1"/>
              <c:layout>
                <c:manualLayout>
                  <c:x val="9.1182136875757342E-3"/>
                  <c:y val="-8.119836742483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BCD-4025-93F8-DF74AA659049}"/>
                </c:ext>
              </c:extLst>
            </c:dLbl>
            <c:dLbl>
              <c:idx val="2"/>
              <c:layout>
                <c:manualLayout>
                  <c:x val="4.6457342619583841E-3"/>
                  <c:y val="-8.8185276025213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CD-4025-93F8-DF74AA659049}"/>
                </c:ext>
              </c:extLst>
            </c:dLbl>
            <c:dLbl>
              <c:idx val="3"/>
              <c:layout>
                <c:manualLayout>
                  <c:x val="7.5199977780246643E-3"/>
                  <c:y val="-7.361883351234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BCD-4025-93F8-DF74AA659049}"/>
                </c:ext>
              </c:extLst>
            </c:dLbl>
            <c:dLbl>
              <c:idx val="4"/>
              <c:layout>
                <c:manualLayout>
                  <c:x val="4.6457342619583841E-3"/>
                  <c:y val="-7.1497809522251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BCD-4025-93F8-DF74AA659049}"/>
                </c:ext>
              </c:extLst>
            </c:dLbl>
            <c:dLbl>
              <c:idx val="5"/>
              <c:layout>
                <c:manualLayout>
                  <c:x val="5.2936057947731386E-3"/>
                  <c:y val="-0.10424744573130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BCD-4025-93F8-DF74AA659049}"/>
                </c:ext>
              </c:extLst>
            </c:dLbl>
            <c:dLbl>
              <c:idx val="6"/>
              <c:layout>
                <c:manualLayout>
                  <c:x val="6.5609294575751827E-3"/>
                  <c:y val="-8.3444389899415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BCD-4025-93F8-DF74AA659049}"/>
                </c:ext>
              </c:extLst>
            </c:dLbl>
            <c:dLbl>
              <c:idx val="7"/>
              <c:layout>
                <c:manualLayout>
                  <c:x val="6.5609294575751827E-3"/>
                  <c:y val="-0.10798751925266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BCD-4025-93F8-DF74AA659049}"/>
                </c:ext>
              </c:extLst>
            </c:dLbl>
            <c:dLbl>
              <c:idx val="8"/>
              <c:layout>
                <c:manualLayout>
                  <c:x val="6.7113958664091087E-3"/>
                  <c:y val="-9.0619761424649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BCD-4025-93F8-DF74AA659049}"/>
                </c:ext>
              </c:extLst>
            </c:dLbl>
            <c:dLbl>
              <c:idx val="9"/>
              <c:layout>
                <c:manualLayout>
                  <c:x val="4.3331379471232704E-3"/>
                  <c:y val="-8.0710371522762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BCD-4025-93F8-DF74AA659049}"/>
                </c:ext>
              </c:extLst>
            </c:dLbl>
            <c:dLbl>
              <c:idx val="10"/>
              <c:layout>
                <c:manualLayout>
                  <c:x val="9.9775399668189969E-3"/>
                  <c:y val="-0.10042188275987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BCD-4025-93F8-DF74AA659049}"/>
                </c:ext>
              </c:extLst>
            </c:dLbl>
            <c:dLbl>
              <c:idx val="11"/>
              <c:layout>
                <c:manualLayout>
                  <c:x val="5.6893320097050146E-3"/>
                  <c:y val="-9.0889076342115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BCD-4025-93F8-DF74AA659049}"/>
                </c:ext>
              </c:extLst>
            </c:dLbl>
            <c:dLbl>
              <c:idx val="12"/>
              <c:layout>
                <c:manualLayout>
                  <c:x val="0"/>
                  <c:y val="-8.3713622946685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BCD-4025-93F8-DF74AA65904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Sheet1!$B$1:$O$1</c:f>
              <c:strCache>
                <c:ptCount val="13"/>
                <c:pt idx="0">
                  <c:v>RE 2009</c:v>
                </c:pt>
                <c:pt idx="1">
                  <c:v>RE 2010</c:v>
                </c:pt>
                <c:pt idx="2">
                  <c:v>RE 2011</c:v>
                </c:pt>
                <c:pt idx="3">
                  <c:v>RE 2012</c:v>
                </c:pt>
                <c:pt idx="4">
                  <c:v>RE 2013</c:v>
                </c:pt>
                <c:pt idx="5">
                  <c:v>RE 2014</c:v>
                </c:pt>
                <c:pt idx="6">
                  <c:v>RE 2015</c:v>
                </c:pt>
                <c:pt idx="7">
                  <c:v>RE 2016</c:v>
                </c:pt>
                <c:pt idx="8">
                  <c:v>RE 2017</c:v>
                </c:pt>
                <c:pt idx="9">
                  <c:v>RE 2018</c:v>
                </c:pt>
                <c:pt idx="10">
                  <c:v>RE 2019</c:v>
                </c:pt>
                <c:pt idx="11">
                  <c:v>Plan 2020</c:v>
                </c:pt>
                <c:pt idx="12">
                  <c:v>Plan 2021</c:v>
                </c:pt>
              </c:strCache>
            </c:strRef>
          </c:cat>
          <c:val>
            <c:numRef>
              <c:f>Sheet1!$B$3:$O$3</c:f>
              <c:numCache>
                <c:formatCode>_("€"* #,##0.00_);_("€"* \(#,##0.00\);_("€"* "-"??_);_(@_)</c:formatCode>
                <c:ptCount val="13"/>
                <c:pt idx="0">
                  <c:v>2453485.73</c:v>
                </c:pt>
                <c:pt idx="1">
                  <c:v>2524809.81</c:v>
                </c:pt>
                <c:pt idx="2">
                  <c:v>2212238.7999999998</c:v>
                </c:pt>
                <c:pt idx="3">
                  <c:v>1972265.8</c:v>
                </c:pt>
                <c:pt idx="4">
                  <c:v>3154040.66</c:v>
                </c:pt>
                <c:pt idx="5">
                  <c:v>2390651.33</c:v>
                </c:pt>
                <c:pt idx="6">
                  <c:v>2994593.47</c:v>
                </c:pt>
                <c:pt idx="7" formatCode="_(&quot;€&quot;* #,##0_);_(&quot;€&quot;* \(#,##0\);_(&quot;€&quot;* &quot;-&quot;_);_(@_)">
                  <c:v>2437359.04</c:v>
                </c:pt>
                <c:pt idx="8" formatCode="_(&quot;€&quot;* #,##0_);_(&quot;€&quot;* \(#,##0\);_(&quot;€&quot;* &quot;-&quot;_);_(@_)">
                  <c:v>2948160.21</c:v>
                </c:pt>
                <c:pt idx="9" formatCode="_(&quot;€&quot;* #,##0_);_(&quot;€&quot;* \(#,##0\);_(&quot;€&quot;* &quot;-&quot;_);_(@_)">
                  <c:v>3978867.22</c:v>
                </c:pt>
                <c:pt idx="10" formatCode="_(&quot;€&quot;* #,##0_);_(&quot;€&quot;* \(#,##0\);_(&quot;€&quot;* &quot;-&quot;_);_(@_)">
                  <c:v>3335821.86</c:v>
                </c:pt>
                <c:pt idx="11" formatCode="_(&quot;€&quot;* #,##0_);_(&quot;€&quot;* \(#,##0\);_(&quot;€&quot;* &quot;-&quot;_);_(@_)">
                  <c:v>3447816</c:v>
                </c:pt>
                <c:pt idx="12" formatCode="_(&quot;€&quot;* #,##0_);_(&quot;€&quot;* \(#,##0\);_(&quot;€&quot;* &quot;-&quot;_);_(@_)">
                  <c:v>3691425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0BCD-4025-93F8-DF74AA6590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gapDepth val="0"/>
        <c:shape val="cylinder"/>
        <c:axId val="70653440"/>
        <c:axId val="70654976"/>
        <c:axId val="0"/>
      </c:bar3DChart>
      <c:catAx>
        <c:axId val="70653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70654976"/>
        <c:crosses val="autoZero"/>
        <c:auto val="1"/>
        <c:lblAlgn val="ctr"/>
        <c:lblOffset val="100"/>
        <c:noMultiLvlLbl val="0"/>
      </c:catAx>
      <c:valAx>
        <c:axId val="70654976"/>
        <c:scaling>
          <c:orientation val="minMax"/>
          <c:min val="5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70653440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2029543366925095E-2"/>
                <c:y val="0.21346345621297186"/>
              </c:manualLayout>
            </c:layout>
            <c:tx>
              <c:rich>
                <a:bodyPr/>
                <a:lstStyle/>
                <a:p>
                  <a:pPr>
                    <a:defRPr sz="2000" spc="300"/>
                  </a:pPr>
                  <a:r>
                    <a:rPr lang="de-DE" sz="2000" spc="3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 Millionen Euro</a:t>
                  </a:r>
                </a:p>
              </c:rich>
            </c:tx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6677873131027162E-4"/>
                  <c:y val="-0.4006745277529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43422100327347E-4"/>
                  <c:y val="-0.39750436367867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21259842519685E-5"/>
                  <c:y val="-0.4045145649897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01433247810318E-4"/>
                  <c:y val="-0.41346456692913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-0.39698304953260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95408298681766E-3"/>
                  <c:y val="-0.38855242232651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69928337609485E-3"/>
                  <c:y val="-0.3836274775997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495399451473061E-3"/>
                  <c:y val="-0.37206838369341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-0.361176447771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4046049721311896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4046049721311896E-3"/>
                  <c:y val="-0.221674876847290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4.2133725559586983E-3"/>
                  <c:y val="-0.2290640394088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8089887640449437E-3"/>
                  <c:y val="-0.22660098522167488"/>
                </c:manualLayout>
              </c:layout>
              <c:spPr>
                <a:noFill/>
                <a:ln w="26706">
                  <a:noFill/>
                </a:ln>
              </c:spPr>
              <c:txPr>
                <a:bodyPr rot="-5400000" vert="horz"/>
                <a:lstStyle/>
                <a:p>
                  <a:pPr algn="ctr" rtl="0">
                    <a:defRPr lang="de-DE" sz="2000" b="1" i="0" u="none" strike="noStrike" kern="1200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2.8089887640449437E-3"/>
                  <c:y val="-0.2019704433497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0"/>
                  <c:y val="-0.19458128078817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0"/>
                  <c:y val="-0.19458128078817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Sheet1!$B$1:$AA$1</c:f>
              <c:numCache>
                <c:formatCode>General</c:formatCode>
                <c:ptCount val="26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</c:numCache>
            </c:numRef>
          </c:cat>
          <c:val>
            <c:numRef>
              <c:f>Sheet1!$B$2:$AA$2</c:f>
              <c:numCache>
                <c:formatCode>General</c:formatCode>
                <c:ptCount val="26"/>
                <c:pt idx="0">
                  <c:v>497</c:v>
                </c:pt>
                <c:pt idx="1">
                  <c:v>494</c:v>
                </c:pt>
                <c:pt idx="2">
                  <c:v>496</c:v>
                </c:pt>
                <c:pt idx="3">
                  <c:v>501</c:v>
                </c:pt>
                <c:pt idx="4">
                  <c:v>494</c:v>
                </c:pt>
                <c:pt idx="5">
                  <c:v>492</c:v>
                </c:pt>
                <c:pt idx="6">
                  <c:v>490</c:v>
                </c:pt>
                <c:pt idx="7">
                  <c:v>489</c:v>
                </c:pt>
                <c:pt idx="8">
                  <c:v>484</c:v>
                </c:pt>
                <c:pt idx="9">
                  <c:v>479</c:v>
                </c:pt>
                <c:pt idx="10">
                  <c:v>479</c:v>
                </c:pt>
                <c:pt idx="11">
                  <c:v>476</c:v>
                </c:pt>
                <c:pt idx="12">
                  <c:v>472</c:v>
                </c:pt>
                <c:pt idx="13">
                  <c:v>468</c:v>
                </c:pt>
                <c:pt idx="14">
                  <c:v>464</c:v>
                </c:pt>
                <c:pt idx="15">
                  <c:v>466</c:v>
                </c:pt>
                <c:pt idx="16">
                  <c:v>462</c:v>
                </c:pt>
                <c:pt idx="17">
                  <c:v>454</c:v>
                </c:pt>
                <c:pt idx="18">
                  <c:v>448</c:v>
                </c:pt>
                <c:pt idx="19">
                  <c:v>435</c:v>
                </c:pt>
                <c:pt idx="20">
                  <c:v>442</c:v>
                </c:pt>
                <c:pt idx="21">
                  <c:v>444</c:v>
                </c:pt>
                <c:pt idx="22">
                  <c:v>440</c:v>
                </c:pt>
                <c:pt idx="23">
                  <c:v>434</c:v>
                </c:pt>
                <c:pt idx="24">
                  <c:v>431</c:v>
                </c:pt>
                <c:pt idx="25">
                  <c:v>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48"/>
        <c:shape val="cylinder"/>
        <c:axId val="71730304"/>
        <c:axId val="71731840"/>
        <c:axId val="0"/>
      </c:bar3DChart>
      <c:catAx>
        <c:axId val="71730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71731840"/>
        <c:crosses val="autoZero"/>
        <c:auto val="0"/>
        <c:lblAlgn val="ctr"/>
        <c:lblOffset val="100"/>
        <c:noMultiLvlLbl val="0"/>
      </c:catAx>
      <c:valAx>
        <c:axId val="71731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71730304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0.89113</cdr:x>
      <cdr:y>0.08224</cdr:y>
    </cdr:from>
    <cdr:to>
      <cdr:x>0.93078</cdr:x>
      <cdr:y>0.14976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956884" y="436694"/>
          <a:ext cx="354034" cy="3585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0.82269</cdr:x>
      <cdr:y>1.86922E-7</cdr:y>
    </cdr:from>
    <cdr:to>
      <cdr:x>0.89406</cdr:x>
      <cdr:y>0.06907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70435" y="1"/>
          <a:ext cx="64809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0.55306</cdr:x>
      <cdr:y>0.05548</cdr:y>
    </cdr:from>
    <cdr:to>
      <cdr:x>0.60857</cdr:x>
      <cdr:y>0.16616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5022095" y="296803"/>
          <a:ext cx="504070" cy="59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0.90199</cdr:x>
      <cdr:y>0</cdr:y>
    </cdr:from>
    <cdr:to>
      <cdr:x>0.97097</cdr:x>
      <cdr:y>0.06907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8190535" y="0"/>
          <a:ext cx="62636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0.871</cdr:x>
      <cdr:y>0</cdr:y>
    </cdr:from>
    <cdr:to>
      <cdr:x>0.9292</cdr:x>
      <cdr:y>0.09016</cdr:y>
    </cdr:to>
    <cdr:sp macro="" textlink="">
      <cdr:nvSpPr>
        <cdr:cNvPr id="15" name="Textfeld 14"/>
        <cdr:cNvSpPr txBox="1"/>
      </cdr:nvSpPr>
      <cdr:spPr>
        <a:xfrm xmlns:a="http://schemas.openxmlformats.org/drawingml/2006/main">
          <a:off x="6902450" y="0"/>
          <a:ext cx="461219" cy="48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0.8993</cdr:x>
      <cdr:y>0.06907</cdr:y>
    </cdr:from>
    <cdr:to>
      <cdr:x>1</cdr:x>
      <cdr:y>0.23999</cdr:y>
    </cdr:to>
    <cdr:sp macro="" textlink="">
      <cdr:nvSpPr>
        <cdr:cNvPr id="16" name="Textfeld 15"/>
        <cdr:cNvSpPr txBox="1"/>
      </cdr:nvSpPr>
      <cdr:spPr>
        <a:xfrm xmlns:a="http://schemas.openxmlformats.org/drawingml/2006/main">
          <a:off x="7126701" y="369490"/>
          <a:ext cx="798019" cy="91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0.16875</cdr:x>
      <cdr:y>0.94414</cdr:y>
    </cdr:from>
    <cdr:to>
      <cdr:x>0.86953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525932" y="4868175"/>
          <a:ext cx="6336703" cy="288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>
              <a:solidFill>
                <a:schemeClr val="bg1"/>
              </a:solidFill>
            </a:rPr>
            <a:t>2016: Übernahme Bedienstete Jobcenter / 2017 u. 2021: Verstärkung Feuer- und Rettungswache</a:t>
          </a:r>
          <a:endParaRPr lang="de-DE" sz="11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8CE8-1F6C-43A7-ABC7-CDF797F330A5}" type="datetimeFigureOut">
              <a:rPr lang="de-DE" smtClean="0"/>
              <a:t>02.11.2020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8718-41C1-4476-BF51-8A04CB7BE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01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1pPr>
            <a:lvl2pPr marL="742853" indent="-285713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2pPr>
            <a:lvl3pPr marL="114285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3pPr>
            <a:lvl4pPr marL="159999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4pPr>
            <a:lvl5pPr marL="205713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251427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297141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342855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388569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BB1BBB-9504-494E-BE5F-1FBC0488F4D4}" type="slidenum">
              <a:rPr lang="de-DE" sz="1200">
                <a:solidFill>
                  <a:prstClr val="black"/>
                </a:solidFill>
              </a:rPr>
              <a:pPr eaLnBrk="1" hangingPunct="1"/>
              <a:t>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18.10.2016 Folie</a:t>
            </a:r>
            <a:r>
              <a:rPr lang="de-DE" baseline="0" dirty="0"/>
              <a:t> gekürzt (</a:t>
            </a:r>
            <a:r>
              <a:rPr lang="de-DE" baseline="0" dirty="0" err="1"/>
              <a:t>SRi</a:t>
            </a:r>
            <a:r>
              <a:rPr lang="de-DE" baseline="0" dirty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C33D-B759-4FA9-A68D-AA3006DCCB5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373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18.10.2016 Folie gekürzt (</a:t>
            </a:r>
            <a:r>
              <a:rPr lang="de-DE" dirty="0" err="1"/>
              <a:t>SRi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12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01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216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24A00-00BD-4C10-A8CA-B342CD54296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5239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1043-1887-4932-BA2B-31FA162D232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4701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FCD-5FEE-4548-92AF-1FB8EF7C6CD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82710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D86C9-D40D-4EC7-83F8-657B4150E5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9002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35D5-9947-4420-A9C4-D85268C4BC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73487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EAFB-DEDB-4F3F-8EBF-4F88E62A315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8305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67EB8-D544-41AB-A0D9-B4E13869ED1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74353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B03FD-EEBA-4AAC-A342-86E2D4B8F3D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83401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54C28-B5BA-4420-9A8F-662A9245B8F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121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440B1-2D3C-4226-B145-212C943E6FD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13727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06EF0-0657-4A43-8ED5-4F0801DDE74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50462"/>
      </p:ext>
    </p:extLst>
  </p:cSld>
  <p:clrMapOvr>
    <a:masterClrMapping/>
  </p:clrMapOvr>
  <p:transition spd="med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0178C-D9F7-4BC6-92E9-E5E576E5E60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278304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2A175-B351-49D3-838D-303E0BDC547A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2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ut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440" y="1556793"/>
            <a:ext cx="8085696" cy="5256584"/>
          </a:xfrm>
        </p:spPr>
        <p:txBody>
          <a:bodyPr/>
          <a:lstStyle/>
          <a:p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Haushaltsrede von </a:t>
            </a:r>
            <a: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Kämmerer</a:t>
            </a:r>
            <a:b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Dirk Meussen</a:t>
            </a:r>
            <a: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am 03.11.2020</a:t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 Einbringung des Etats und des Stellenplans</a:t>
            </a:r>
            <a:endParaRPr lang="de-DE" sz="5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2021 – Entwurf –</a:t>
            </a:r>
          </a:p>
        </p:txBody>
      </p:sp>
    </p:spTree>
    <p:extLst>
      <p:ext uri="{BB962C8B-B14F-4D97-AF65-F5344CB8AC3E}">
        <p14:creationId xmlns:p14="http://schemas.microsoft.com/office/powerpoint/2010/main" val="19851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Herzlichen Glückwunsch!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" y="4581524"/>
            <a:ext cx="1524000" cy="22764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574125"/>
            <a:ext cx="1524000" cy="227647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96752"/>
            <a:ext cx="5040560" cy="554461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6618"/>
            <a:ext cx="8928992" cy="647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Corona-bedingte Schäden 2020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734975"/>
              </p:ext>
            </p:extLst>
          </p:nvPr>
        </p:nvGraphicFramePr>
        <p:xfrm>
          <a:off x="1403648" y="1628800"/>
          <a:ext cx="4104454" cy="507452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982691"/>
                <a:gridCol w="1320921"/>
                <a:gridCol w="466207"/>
                <a:gridCol w="479920"/>
                <a:gridCol w="489061"/>
                <a:gridCol w="365654"/>
              </a:tblGrid>
              <a:tr h="7943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de-DE" sz="500" u="none" strike="noStrike" dirty="0">
                          <a:effectLst/>
                        </a:rPr>
                        <a:t>Corona-bedingte finanzwirtschaftliche Schäden</a:t>
                      </a:r>
                      <a:endParaRPr lang="de-DE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58745">
                <a:tc>
                  <a:txBody>
                    <a:bodyPr/>
                    <a:lstStyle/>
                    <a:p>
                      <a:pPr algn="r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37738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Fachbereich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Produkt/Leistung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Minderertrag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 Mehraufwand </a:t>
                      </a:r>
                      <a:endParaRPr lang="de-DE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Schadenshöhe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Bürgermeisterbüro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Fehlanzeige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Interne Dienste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Corona-bedingte Beschaffungen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14.000,00 €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Reinigungsmittel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25.000,00 €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Personalaufstockung Reinigung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24.000,00 €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Ausbau EDV-technische Infrastruktur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11.000,00 €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Homeoffice-Ausstattung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Bargeldlose Zahlung Wertstoffhof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Zusätzliche Lizenzkosten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6.000,00 €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87.000,00 €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Rechnungsprüfung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Fehlanzeige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37738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Finanzen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Absetzung Vorausleistungen Gewerbesteuer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1.600.000,00 €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37738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Stundungen Vergnügungssteuer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60.000,00 €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1.660.000,00 €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Ordnung und Soziales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Verw.Geb. Verkehrsangelegenheiten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Verw.Geb. Sondernutzungen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11.000,00 €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Geb. Parkraumbewirtschaftung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73.000,00 €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 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Gaststättenrechtl. Konzessionen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7.000,00 €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Einzel-Corona-Maßnahmen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7.000,00 €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          99.000,00 € 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Feuer-  und Rettungswesen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Rettungs- und Krankentransportdienst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 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51.000,00 €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Beschaffungen über Kreis RE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 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5.000,00 €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56.000,00 €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Schule und Sport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OGS-Beitragsverzicht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 dirty="0">
                          <a:effectLst/>
                        </a:rPr>
                        <a:t>      106.000,00 € 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 dirty="0">
                          <a:effectLst/>
                        </a:rPr>
                        <a:t>(</a:t>
                      </a:r>
                      <a:r>
                        <a:rPr lang="de-DE" sz="400" u="none" strike="noStrike" dirty="0" err="1">
                          <a:effectLst/>
                        </a:rPr>
                        <a:t>StPM</a:t>
                      </a:r>
                      <a:r>
                        <a:rPr lang="de-DE" sz="400" u="none" strike="noStrike" dirty="0">
                          <a:effectLst/>
                        </a:rPr>
                        <a:t>)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Benutzungsentgelte Hallen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15.000,00 €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Erstattung von Nebenkosten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7.000,00 €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Corona-bedingte Beschaffungen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15.000,00 €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143.000,00 €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Bücherei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Leih- und Mahngebühren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Musikschule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Schulgeld-Erstattungen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21.000,00 €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Mindereinnahmen Kooperationen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Hygiene-Maßnahmen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29.000,00 €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VHS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der Entgelte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43.000,00 €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43.000,00 €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Jobcenter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kein erheblicher Mehraufwand festzustellen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Familie und Jugend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Kita-Beitragsverzicht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230.000,00 €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230.000,00 €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400" u="none" strike="noStrike">
                          <a:effectLst/>
                        </a:rPr>
                        <a:t>(StPM)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Infrastruktur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Verzicht Pacht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4.000,00 €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Planen und Wirtschaftsförderung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Fehlanzeige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Bauen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Fehlanzeige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Technische Dienste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Corona-bedingte Beschaffungen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20.000,00 €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20.000,00 €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Stadtagentur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Provisions-Ausfall Fremdenverkehr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7.000,00 €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Vermietung/Verpachtung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3.000,00 €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Kulturangebote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2.000,00 €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Ausfall Entgelte Veranstaltungen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18.000,00 €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30.000,00 €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14533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Wirtschaftsbetriebe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Fehlanzeige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                   -   €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58745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137738"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Summen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2.213.000,00 €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   189.000,00 €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400" u="none" strike="noStrike">
                          <a:effectLst/>
                        </a:rPr>
                        <a:t>    2.402.000,00 €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58745"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58745"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  <a:tr h="58745"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 dirty="0">
                          <a:effectLst/>
                        </a:rPr>
                        <a:t> Stand: 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400" u="none" strike="noStrike">
                          <a:effectLst/>
                        </a:rPr>
                        <a:t>15.10.2020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31" marR="3231" marT="3231" marB="0" anchor="b"/>
                </a:tc>
              </a:tr>
            </a:tbl>
          </a:graphicData>
        </a:graphic>
      </p:graphicFrame>
      <p:sp>
        <p:nvSpPr>
          <p:cNvPr id="5" name="Legende mit Linie 1 4"/>
          <p:cNvSpPr/>
          <p:nvPr/>
        </p:nvSpPr>
        <p:spPr bwMode="auto">
          <a:xfrm>
            <a:off x="6156176" y="2132856"/>
            <a:ext cx="2520280" cy="720080"/>
          </a:xfrm>
          <a:prstGeom prst="borderCallout1">
            <a:avLst>
              <a:gd name="adj1" fmla="val 54689"/>
              <a:gd name="adj2" fmla="val -2172"/>
              <a:gd name="adj3" fmla="val 117292"/>
              <a:gd name="adj4" fmla="val -82145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Gewerbesteuer-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b="1" dirty="0" smtClean="0">
                <a:latin typeface="Arial" charset="0"/>
              </a:rPr>
              <a:t>Ausfall: 1,6 Mio. €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Legende mit Linie 1 5"/>
          <p:cNvSpPr/>
          <p:nvPr/>
        </p:nvSpPr>
        <p:spPr bwMode="auto">
          <a:xfrm>
            <a:off x="6156176" y="3212976"/>
            <a:ext cx="2520280" cy="432048"/>
          </a:xfrm>
          <a:prstGeom prst="borderCallout1">
            <a:avLst>
              <a:gd name="adj1" fmla="val 46703"/>
              <a:gd name="adj2" fmla="val 224"/>
              <a:gd name="adj3" fmla="val 188371"/>
              <a:gd name="adj4" fmla="val -85318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OGS-</a:t>
            </a:r>
            <a:r>
              <a:rPr lang="de-DE" sz="2000" b="1" dirty="0" smtClean="0">
                <a:latin typeface="Arial" charset="0"/>
              </a:rPr>
              <a:t>Ausfall: 106‘ €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Legende mit Linie 1 6"/>
          <p:cNvSpPr/>
          <p:nvPr/>
        </p:nvSpPr>
        <p:spPr bwMode="auto">
          <a:xfrm>
            <a:off x="6156176" y="4653136"/>
            <a:ext cx="2520280" cy="436449"/>
          </a:xfrm>
          <a:prstGeom prst="borderCallout1">
            <a:avLst>
              <a:gd name="adj1" fmla="val 50374"/>
              <a:gd name="adj2" fmla="val -461"/>
              <a:gd name="adj3" fmla="val 132265"/>
              <a:gd name="adj4" fmla="val -83172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b="1" dirty="0" smtClean="0">
                <a:solidFill>
                  <a:schemeClr val="tx1"/>
                </a:solidFill>
                <a:latin typeface="Arial" charset="0"/>
              </a:rPr>
              <a:t>Kita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</a:t>
            </a:r>
            <a:r>
              <a:rPr lang="de-DE" sz="2000" b="1" dirty="0" smtClean="0">
                <a:latin typeface="Arial" charset="0"/>
              </a:rPr>
              <a:t>Ausfall: 230‘ €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Legende mit Linie 1 7"/>
          <p:cNvSpPr/>
          <p:nvPr/>
        </p:nvSpPr>
        <p:spPr bwMode="auto">
          <a:xfrm>
            <a:off x="6335293" y="5589240"/>
            <a:ext cx="2304256" cy="720080"/>
          </a:xfrm>
          <a:prstGeom prst="borderCallout1">
            <a:avLst>
              <a:gd name="adj1" fmla="val 48700"/>
              <a:gd name="adj2" fmla="val 277"/>
              <a:gd name="adj3" fmla="val 117292"/>
              <a:gd name="adj4" fmla="val -75769"/>
            </a:avLst>
          </a:prstGeom>
          <a:solidFill>
            <a:srgbClr val="FF0000"/>
          </a:solidFill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Gesamt-Schaden: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b="1" dirty="0" smtClean="0">
                <a:latin typeface="Arial" charset="0"/>
              </a:rPr>
              <a:t>2,4 Mio. €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4728" y="1949450"/>
            <a:ext cx="767190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§ 12 a Stärkungspaktgesetz: 1.370.385 € (nicht zusätzlich)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Sonderhilfengesetz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Stärkungspakt: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2.531.220 € (zusätzlich, einmalig)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Gewerbesteuerausgleichsgesetz NRW: ? (zusätzlich, einmalig)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Senkung der Mehrwertsteuer: ? (zusätzlich, einmalig)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Dauerhafte Erhöhung des Bundesanteils an den </a:t>
            </a:r>
          </a:p>
          <a:p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Kosten der Unterkunft von 50 % auf 75 %: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Entlastung Spitzabrechnung: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600.000 €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(zusätzlich, dauerhaft)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Entlastung Kreisumlage:	1.300.000 € (zusätzlich, dauerhaft)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=&gt; voraussichtliche jährliche Entlastung: ca.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1,9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NKF-COVID-19-Isolierungsgesetz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(NKF-CIG)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Kompensationen 2020</a:t>
            </a:r>
          </a:p>
        </p:txBody>
      </p:sp>
    </p:spTree>
    <p:extLst>
      <p:ext uri="{BB962C8B-B14F-4D97-AF65-F5344CB8AC3E}">
        <p14:creationId xmlns:p14="http://schemas.microsoft.com/office/powerpoint/2010/main" val="1224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2021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086" y="1628800"/>
            <a:ext cx="3642580" cy="515719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217650" y="3140968"/>
            <a:ext cx="70839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8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</a:t>
            </a:r>
            <a:r>
              <a:rPr lang="de-DE" sz="8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usgeglichen!</a:t>
            </a:r>
            <a:endParaRPr lang="de-DE" sz="8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113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Erträge und Aufwendungen</a:t>
            </a:r>
          </a:p>
        </p:txBody>
      </p:sp>
      <p:grpSp>
        <p:nvGrpSpPr>
          <p:cNvPr id="135189" name="Group 1045"/>
          <p:cNvGrpSpPr>
            <a:grpSpLocks/>
          </p:cNvGrpSpPr>
          <p:nvPr/>
        </p:nvGrpSpPr>
        <p:grpSpPr bwMode="auto">
          <a:xfrm>
            <a:off x="762000" y="1981201"/>
            <a:ext cx="3089920" cy="1376363"/>
            <a:chOff x="480" y="1248"/>
            <a:chExt cx="1536" cy="867"/>
          </a:xfrm>
        </p:grpSpPr>
        <p:sp>
          <p:nvSpPr>
            <p:cNvPr id="5129" name="Text Box 1027"/>
            <p:cNvSpPr txBox="1">
              <a:spLocks noChangeArrowheads="1"/>
            </p:cNvSpPr>
            <p:nvPr/>
          </p:nvSpPr>
          <p:spPr bwMode="auto">
            <a:xfrm>
              <a:off x="480" y="1248"/>
              <a:ext cx="1536" cy="4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Erträge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30" name="Text Box 1032"/>
            <p:cNvSpPr txBox="1">
              <a:spLocks noChangeArrowheads="1"/>
            </p:cNvSpPr>
            <p:nvPr/>
          </p:nvSpPr>
          <p:spPr bwMode="auto">
            <a:xfrm>
              <a:off x="480" y="1747"/>
              <a:ext cx="15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102,8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grpSp>
        <p:nvGrpSpPr>
          <p:cNvPr id="135190" name="Group 1046"/>
          <p:cNvGrpSpPr>
            <a:grpSpLocks/>
          </p:cNvGrpSpPr>
          <p:nvPr/>
        </p:nvGrpSpPr>
        <p:grpSpPr bwMode="auto">
          <a:xfrm>
            <a:off x="4953000" y="1981201"/>
            <a:ext cx="3581400" cy="1376363"/>
            <a:chOff x="3120" y="1248"/>
            <a:chExt cx="2256" cy="867"/>
          </a:xfrm>
        </p:grpSpPr>
        <p:sp>
          <p:nvSpPr>
            <p:cNvPr id="5127" name="Text Box 1029"/>
            <p:cNvSpPr txBox="1">
              <a:spLocks noChangeArrowheads="1"/>
            </p:cNvSpPr>
            <p:nvPr/>
          </p:nvSpPr>
          <p:spPr bwMode="auto">
            <a:xfrm>
              <a:off x="3120" y="1248"/>
              <a:ext cx="2256" cy="4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Aufwendungen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28" name="Text Box 1033"/>
            <p:cNvSpPr txBox="1">
              <a:spLocks noChangeArrowheads="1"/>
            </p:cNvSpPr>
            <p:nvPr/>
          </p:nvSpPr>
          <p:spPr bwMode="auto">
            <a:xfrm>
              <a:off x="3120" y="1747"/>
              <a:ext cx="22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102,8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sp>
        <p:nvSpPr>
          <p:cNvPr id="2" name="Rechteck 1"/>
          <p:cNvSpPr/>
          <p:nvPr/>
        </p:nvSpPr>
        <p:spPr>
          <a:xfrm>
            <a:off x="762000" y="3717032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u="sng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Aber:</a:t>
            </a:r>
            <a:endParaRPr lang="de-DE" sz="5400" b="1" u="sng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Text Box 1032"/>
          <p:cNvSpPr txBox="1">
            <a:spLocks noChangeArrowheads="1"/>
          </p:cNvSpPr>
          <p:nvPr/>
        </p:nvSpPr>
        <p:spPr bwMode="auto">
          <a:xfrm>
            <a:off x="467544" y="5013176"/>
            <a:ext cx="792088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32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2,2 </a:t>
            </a:r>
            <a:r>
              <a:rPr lang="de-DE" sz="32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Mio. </a:t>
            </a:r>
            <a:r>
              <a:rPr lang="de-DE" sz="32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€ als außerordentlicher Ertrag im Ergebnisplan nach § 4 NKF-CIG!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sz="2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(Gewerbesteuer-Mindereinnahmen)</a:t>
            </a:r>
            <a:endParaRPr lang="de-DE" sz="24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Bilanzierungshilfe 2021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700808"/>
            <a:ext cx="4934272" cy="493427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800864" y="429602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-  2.623.254 Euro (GewSt)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767086" y="4639441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+</a:t>
            </a:r>
            <a:r>
              <a:rPr lang="de-DE" b="1" dirty="0" smtClean="0">
                <a:solidFill>
                  <a:srgbClr val="FF0000"/>
                </a:solidFill>
              </a:rPr>
              <a:t>     450.252 Euro (Überschuss)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214750" y="5089410"/>
            <a:ext cx="381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2.173.002 Euro </a:t>
            </a:r>
          </a:p>
          <a:p>
            <a:r>
              <a:rPr lang="de-DE" b="1" dirty="0" smtClean="0">
                <a:solidFill>
                  <a:srgbClr val="FF0000"/>
                </a:solidFill>
              </a:rPr>
              <a:t>    Bilanzierungshilfe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766271" y="485939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4424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Rahmenbedingungen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95536" y="1700808"/>
            <a:ext cx="778270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strike="sngStrike" dirty="0" smtClean="0">
                <a:solidFill>
                  <a:srgbClr val="FFFFFF"/>
                </a:solidFill>
                <a:latin typeface="Calibri" panose="020F0502020204030204" pitchFamily="34" charset="0"/>
              </a:rPr>
              <a:t>§ 12 a Stärkungspaktgesetz: 1.370.385 € (nicht zusätzlich)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strike="sngStrike" dirty="0" smtClean="0">
                <a:solidFill>
                  <a:srgbClr val="FFFFFF"/>
                </a:solidFill>
                <a:latin typeface="Calibri" panose="020F0502020204030204" pitchFamily="34" charset="0"/>
              </a:rPr>
              <a:t>Sonderhilfengesetz </a:t>
            </a:r>
            <a:r>
              <a:rPr lang="de-DE" sz="2000" strike="sngStrike" dirty="0">
                <a:solidFill>
                  <a:srgbClr val="FFFFFF"/>
                </a:solidFill>
                <a:latin typeface="Calibri" panose="020F0502020204030204" pitchFamily="34" charset="0"/>
              </a:rPr>
              <a:t>Stärkungspakt: </a:t>
            </a:r>
            <a:r>
              <a:rPr lang="de-DE" sz="2000" strike="sngStrike" dirty="0" smtClean="0">
                <a:solidFill>
                  <a:srgbClr val="FFFFFF"/>
                </a:solidFill>
                <a:latin typeface="Calibri" panose="020F0502020204030204" pitchFamily="34" charset="0"/>
              </a:rPr>
              <a:t>2.531.220 € (zusätzlich, einmalig)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strike="sngStrike" dirty="0" smtClean="0">
                <a:solidFill>
                  <a:srgbClr val="FFFFFF"/>
                </a:solidFill>
                <a:latin typeface="Calibri" panose="020F0502020204030204" pitchFamily="34" charset="0"/>
              </a:rPr>
              <a:t>Gewerbesteuerausgleichsgesetz NRW: ? (zusätzlich, einmalig)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strike="sngStrike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Senkung der Mehrwertsteuer: ? (zusätzlich, einmalig)</a:t>
            </a:r>
            <a:endParaRPr lang="de-DE" sz="2000" strike="sngStrike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Dauerhafte Erhöhung des Bundesanteils an den </a:t>
            </a:r>
          </a:p>
          <a:p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Kosten der Unterkunft von 50 % auf 75 %: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Entlastung Spitzabrechnung: 600.000 € (zusätzlich, dauerhaft)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Entlastung Kreisumlage:	1.300.000 € (zusätzlich, dauerhaft)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=&gt; voraussichtliche jährliche Entlastung: ca. 1,9 Mio. €</a:t>
            </a: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NKF-COVID-19-Isolierungsgesetz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(NKF-CIG)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Eckpunkte für die Gemeindefinanzierung 2021 (Beschluss der Landes-</a:t>
            </a:r>
          </a:p>
          <a:p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</a:t>
            </a:r>
            <a:r>
              <a:rPr lang="de-DE" sz="20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regierung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vom 23.09.2020)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35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Haushaltsausgleichs</a:t>
            </a:r>
          </a:p>
        </p:txBody>
      </p:sp>
      <p:sp>
        <p:nvSpPr>
          <p:cNvPr id="160787" name="Text Box 19"/>
          <p:cNvSpPr txBox="1">
            <a:spLocks noChangeArrowheads="1"/>
          </p:cNvSpPr>
          <p:nvPr/>
        </p:nvSpPr>
        <p:spPr bwMode="auto">
          <a:xfrm>
            <a:off x="673100" y="1949450"/>
            <a:ext cx="853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4728" y="1949450"/>
            <a:ext cx="9049272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Prognose mittelfristige Ergebnisplanung 2020:	    	132 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+ Verbesserungen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Kompensation von </a:t>
            </a:r>
            <a:r>
              <a:rPr lang="de-DE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Coronaschäden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2021				+ 2.173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Kreisumlage							+ 1.303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Kreisumlage (Beteiligung </a:t>
            </a:r>
            <a:r>
              <a:rPr lang="de-DE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Aufw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. SGB II)				+ 602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Kindertagesbetreuung						+ 876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Asylbewerberleistungen					+ 254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Gemeindeanteil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an der Umsatzsteuer				+ 256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Gewerbesteuerumlage						+ 184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Zinsaufwendungen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			+ 150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7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625"/>
          </a:xfrm>
        </p:spPr>
        <p:txBody>
          <a:bodyPr/>
          <a:lstStyle/>
          <a:p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Haushaltsausgleichs</a:t>
            </a:r>
            <a:endParaRPr lang="de-DE" sz="4000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1700808"/>
            <a:ext cx="130338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u="sng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</a:t>
            </a:r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Verschlechterungen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Gewerbesteuer						- 2.623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Personalaufwendungen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		- 987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Gemeindeanteil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an der Einkommenssteuer			- 820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Schlüsselzuweisungen						- 360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Digitalisierung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der Schulen					- 481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Informationstechnische Infrastruktur				- 128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Vergnügungssteuer						- 60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=&gt; 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Überschuss 2020    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                                                         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 		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0 TEUR</a:t>
            </a:r>
            <a:endParaRPr lang="de-DE" sz="2000" b="1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Investitionen 2021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8606" y="1556740"/>
            <a:ext cx="869539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Wesentliche Investitionsmaßnahmen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Hochbaumaßnahmen						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1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,80 Mio. € 	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Errichtung Außenanlagen Asylbewerberunterkunft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Erneuerung Sportanlagen,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allgemeine Hochbaumaßnahmen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Erwerb von beweglichen Sachen des Anlagevermögens 		1,79 Mio. €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 	Fahrzeuge und Geräte für Feuerwehr und Technische Dienste,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 	Digitalisierung der Schulen, Bücherei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Erwerb von Grundstücken und Gebäuden			0,89 Mio. €	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insbes.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Ankauf von Flächen für die gewerbliche Entwicklung im Halterner </a:t>
            </a: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Norden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Straßen- u. Radwegebaumaßnahmen				1,26 Mio. €</a:t>
            </a:r>
          </a:p>
          <a:p>
            <a:pPr lvl="1">
              <a:buSzPct val="100000"/>
              <a:defRPr/>
            </a:pP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	insbes. Ausbau von Straßen: Im Grünen Winkel, </a:t>
            </a:r>
            <a:r>
              <a:rPr lang="de-DE" sz="1600" dirty="0" err="1">
                <a:solidFill>
                  <a:srgbClr val="FFFFFF"/>
                </a:solidFill>
                <a:latin typeface="Calibri" panose="020F0502020204030204" pitchFamily="34" charset="0"/>
              </a:rPr>
              <a:t>Antoniusstraße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, Kapellenstraße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ISEK-Maßnahmen						1,53 Mio. €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lvl="0">
              <a:defRPr/>
            </a:pPr>
            <a:r>
              <a:rPr lang="de-DE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Investitionen insgesamt					      	</a:t>
            </a:r>
            <a:r>
              <a:rPr lang="de-DE" sz="20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8,27 </a:t>
            </a:r>
            <a:r>
              <a:rPr lang="de-DE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66921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Finanzierung der Investitionen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380" y="1600200"/>
            <a:ext cx="8929240" cy="5257800"/>
          </a:xfrm>
        </p:spPr>
        <p:txBody>
          <a:bodyPr/>
          <a:lstStyle/>
          <a:p>
            <a:endParaRPr lang="de-DE" sz="700" dirty="0">
              <a:latin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</a:rPr>
              <a:t>Zuweisungen für Investitionsmaßnahmen	 	     	7,69 Mio. €  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 smtClean="0">
                <a:latin typeface="Calibri" panose="020F0502020204030204" pitchFamily="34" charset="0"/>
              </a:rPr>
              <a:t>      </a:t>
            </a:r>
            <a:r>
              <a:rPr lang="de-DE" sz="1600" dirty="0" smtClean="0">
                <a:latin typeface="Calibri" panose="020F0502020204030204" pitchFamily="34" charset="0"/>
              </a:rPr>
              <a:t>(</a:t>
            </a:r>
            <a:r>
              <a:rPr lang="de-DE" sz="1600" dirty="0">
                <a:latin typeface="Calibri" panose="020F0502020204030204" pitchFamily="34" charset="0"/>
              </a:rPr>
              <a:t>z. B. </a:t>
            </a:r>
            <a:r>
              <a:rPr lang="de-DE" sz="1600" dirty="0" smtClean="0">
                <a:latin typeface="Calibri" panose="020F0502020204030204" pitchFamily="34" charset="0"/>
              </a:rPr>
              <a:t>Investitionspauschale, Schulpauschale, ISEK-Zuschüsse)</a:t>
            </a:r>
            <a:endParaRPr lang="de-DE" sz="1600" dirty="0">
              <a:latin typeface="Calibri" panose="020F0502020204030204" pitchFamily="34" charset="0"/>
            </a:endParaRP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Beiträge </a:t>
            </a:r>
            <a:r>
              <a:rPr lang="de-DE" sz="2000" dirty="0">
                <a:latin typeface="Calibri" panose="020F0502020204030204" pitchFamily="34" charset="0"/>
              </a:rPr>
              <a:t>und ähnliche Entgelte			    	     	0,33 Mio. €</a:t>
            </a:r>
          </a:p>
          <a:p>
            <a:pPr marL="0" lvl="1" indent="360363">
              <a:buNone/>
            </a:pPr>
            <a:r>
              <a:rPr lang="de-DE" sz="1600" dirty="0">
                <a:latin typeface="Calibri" panose="020F0502020204030204" pitchFamily="34" charset="0"/>
              </a:rPr>
              <a:t>(z. B. Erschließungsbeiträge)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</a:rPr>
              <a:t>Veräußerung von Sachanlagen	            	 	     	     	1,56 Mio. €</a:t>
            </a:r>
          </a:p>
          <a:p>
            <a:pPr marL="0" lvl="1" indent="360363">
              <a:buNone/>
            </a:pPr>
            <a:r>
              <a:rPr lang="de-DE" sz="1600" dirty="0">
                <a:latin typeface="Calibri" panose="020F0502020204030204" pitchFamily="34" charset="0"/>
              </a:rPr>
              <a:t>(z. B. Grundstücksverkäufe)</a:t>
            </a:r>
          </a:p>
          <a:p>
            <a:pPr marL="0" lvl="1" indent="0">
              <a:buNone/>
            </a:pPr>
            <a:endParaRPr lang="de-DE" sz="2000" b="1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Investive Einzahlungen insgesamt			                      	9,71 Mio. €</a:t>
            </a:r>
          </a:p>
          <a:p>
            <a:pPr marL="0" lvl="1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Investitionen insgesamt					      	</a:t>
            </a:r>
            <a:r>
              <a:rPr lang="de-DE" sz="2000" b="1" dirty="0" smtClean="0">
                <a:latin typeface="Calibri" panose="020F0502020204030204" pitchFamily="34" charset="0"/>
              </a:rPr>
              <a:t>8,27 </a:t>
            </a:r>
            <a:r>
              <a:rPr lang="de-DE" sz="2000" b="1" dirty="0">
                <a:latin typeface="Calibri" panose="020F0502020204030204" pitchFamily="34" charset="0"/>
              </a:rPr>
              <a:t>Mio. €</a:t>
            </a:r>
            <a:r>
              <a:rPr lang="de-DE" sz="2000" dirty="0">
                <a:latin typeface="Calibri" panose="020F0502020204030204" pitchFamily="34" charset="0"/>
              </a:rPr>
              <a:t/>
            </a:r>
            <a:br>
              <a:rPr lang="de-DE" sz="2000" dirty="0">
                <a:latin typeface="Calibri" panose="020F0502020204030204" pitchFamily="34" charset="0"/>
              </a:rPr>
            </a:b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Sollten in der Haushaltsausführung die investiven </a:t>
            </a:r>
            <a:r>
              <a:rPr lang="de-DE" sz="2000" dirty="0" smtClean="0">
                <a:latin typeface="Calibri" panose="020F0502020204030204" pitchFamily="34" charset="0"/>
              </a:rPr>
              <a:t>Einzahlungen </a:t>
            </a:r>
            <a:r>
              <a:rPr lang="de-DE" sz="2000" dirty="0">
                <a:latin typeface="Calibri" panose="020F0502020204030204" pitchFamily="34" charset="0"/>
              </a:rPr>
              <a:t>die investiven </a:t>
            </a:r>
            <a:r>
              <a:rPr lang="de-DE" sz="2000" dirty="0" smtClean="0">
                <a:latin typeface="Calibri" panose="020F0502020204030204" pitchFamily="34" charset="0"/>
              </a:rPr>
              <a:t>Auszahlungen </a:t>
            </a:r>
            <a:r>
              <a:rPr lang="de-DE" sz="2000" dirty="0">
                <a:latin typeface="Calibri" panose="020F0502020204030204" pitchFamily="34" charset="0"/>
              </a:rPr>
              <a:t>übersteigen, </a:t>
            </a:r>
            <a:r>
              <a:rPr lang="de-DE" sz="2000" dirty="0" smtClean="0">
                <a:latin typeface="Calibri" panose="020F0502020204030204" pitchFamily="34" charset="0"/>
              </a:rPr>
              <a:t>würden insoweit Investitionskredite getilgt.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72837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490" y="188550"/>
            <a:ext cx="7762056" cy="756250"/>
          </a:xfrm>
        </p:spPr>
        <p:txBody>
          <a:bodyPr/>
          <a:lstStyle/>
          <a:p>
            <a:pPr eaLnBrk="1" hangingPunct="1"/>
            <a:r>
              <a:rPr lang="de-DE" sz="36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Personal- u. Versorgungsaufwendungen</a:t>
            </a:r>
          </a:p>
        </p:txBody>
      </p:sp>
      <p:graphicFrame>
        <p:nvGraphicFramePr>
          <p:cNvPr id="2" name="Object 88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20268353"/>
              </p:ext>
            </p:extLst>
          </p:nvPr>
        </p:nvGraphicFramePr>
        <p:xfrm>
          <a:off x="107504" y="1639420"/>
          <a:ext cx="9036496" cy="530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7018" name="Group 890"/>
          <p:cNvGrpSpPr>
            <a:grpSpLocks/>
          </p:cNvGrpSpPr>
          <p:nvPr/>
        </p:nvGrpSpPr>
        <p:grpSpPr bwMode="auto">
          <a:xfrm>
            <a:off x="1475656" y="1766642"/>
            <a:ext cx="1875699" cy="615951"/>
            <a:chOff x="-4833" y="469"/>
            <a:chExt cx="1737" cy="388"/>
          </a:xfrm>
        </p:grpSpPr>
        <p:sp>
          <p:nvSpPr>
            <p:cNvPr id="8198" name="Rectangle 886"/>
            <p:cNvSpPr>
              <a:spLocks noChangeArrowheads="1"/>
            </p:cNvSpPr>
            <p:nvPr/>
          </p:nvSpPr>
          <p:spPr bwMode="auto">
            <a:xfrm>
              <a:off x="-4833" y="469"/>
              <a:ext cx="1737" cy="19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Personalaufwand</a:t>
              </a:r>
            </a:p>
          </p:txBody>
        </p:sp>
        <p:sp>
          <p:nvSpPr>
            <p:cNvPr id="8199" name="Rectangle 887"/>
            <p:cNvSpPr>
              <a:spLocks noChangeArrowheads="1"/>
            </p:cNvSpPr>
            <p:nvPr/>
          </p:nvSpPr>
          <p:spPr bwMode="auto">
            <a:xfrm>
              <a:off x="-4833" y="663"/>
              <a:ext cx="1737" cy="194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Versorgungsaufwand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62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Stellenplan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(Gesamt)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227333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0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Finanzplanung bis 2024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49969"/>
            <a:ext cx="2238086" cy="151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691680" y="3429000"/>
            <a:ext cx="62646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FFFF"/>
                </a:solidFill>
              </a:rPr>
              <a:t>Haushalt 2021:		+/- 0 Euro</a:t>
            </a:r>
          </a:p>
          <a:p>
            <a:endParaRPr lang="de-DE" sz="2400" dirty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Haushalt 2022:		</a:t>
            </a:r>
            <a:r>
              <a:rPr lang="de-DE" sz="2400" dirty="0" smtClean="0">
                <a:solidFill>
                  <a:srgbClr val="FF0000"/>
                </a:solidFill>
              </a:rPr>
              <a:t>- 2.096.681 Euro</a:t>
            </a:r>
          </a:p>
          <a:p>
            <a:endParaRPr lang="de-DE" sz="2400" dirty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Haushalt 2023:		+ 352.899 Euro</a:t>
            </a:r>
          </a:p>
          <a:p>
            <a:endParaRPr lang="de-DE" sz="2400" dirty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Haushalt 2024:		+ 103.494 Euro</a:t>
            </a:r>
            <a:r>
              <a:rPr lang="de-DE" dirty="0" smtClean="0"/>
              <a:t>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54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4" y="1595691"/>
            <a:ext cx="7776864" cy="5164324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84906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Änderungsdienst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290314" y="5517232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strike="sngStrike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Altschulden-Regelung</a:t>
            </a:r>
            <a:endParaRPr lang="de-DE" sz="3200" b="1" strike="sngStrike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315467" y="4797152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de-DE" sz="3200" b="1" strike="sngStrike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Grundsteuerreform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315467" y="2152729"/>
            <a:ext cx="643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Beschlüsse Fachausschüsse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290314" y="2955463"/>
            <a:ext cx="656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Anpassung Gebührenhaushalte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290314" y="3789040"/>
            <a:ext cx="7386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Regionalisierung Steuerschätzung</a:t>
            </a:r>
          </a:p>
        </p:txBody>
      </p:sp>
    </p:spTree>
    <p:extLst>
      <p:ext uri="{BB962C8B-B14F-4D97-AF65-F5344CB8AC3E}">
        <p14:creationId xmlns:p14="http://schemas.microsoft.com/office/powerpoint/2010/main" val="30002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idx="1"/>
          </p:nvPr>
        </p:nvSpPr>
        <p:spPr>
          <a:xfrm>
            <a:off x="678918" y="5769260"/>
            <a:ext cx="7643290" cy="1296180"/>
          </a:xfrm>
        </p:spPr>
        <p:txBody>
          <a:bodyPr/>
          <a:lstStyle/>
          <a:p>
            <a:pPr marL="0" indent="0" algn="ctr">
              <a:buNone/>
            </a:pPr>
            <a:endParaRPr lang="de-DE" sz="1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4000" b="1" dirty="0" smtClean="0">
                <a:latin typeface="Calibri" pitchFamily="34" charset="0"/>
                <a:cs typeface="Calibri" pitchFamily="34" charset="0"/>
              </a:rPr>
              <a:t>Bleiben Sie gesund!</a:t>
            </a:r>
          </a:p>
          <a:p>
            <a:pPr marL="0" indent="0" algn="ctr">
              <a:buNone/>
            </a:pPr>
            <a:endParaRPr lang="de-DE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Danke für Ihre Aufmerksamkeit!</a:t>
            </a:r>
          </a:p>
        </p:txBody>
      </p:sp>
      <p:pic>
        <p:nvPicPr>
          <p:cNvPr id="7" name="Picture 2" descr="C:\Users\a160107\ownCloud\webWichtige-Impulse-für-Haushaltsberatung-gesetzt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0" y="1772816"/>
            <a:ext cx="6502401" cy="43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412776"/>
            <a:ext cx="345638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1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HHPräsentation">
  <a:themeElements>
    <a:clrScheme name="HH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H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H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668</Words>
  <Application>Microsoft Office PowerPoint</Application>
  <PresentationFormat>Bildschirmpräsentation (4:3)</PresentationFormat>
  <Paragraphs>414</Paragraphs>
  <Slides>17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HHPräsentation</vt:lpstr>
      <vt:lpstr>Haushaltsrede von  Kämmerer Dirk Meussen  am 03.11.2020 zur Einbringung des Etats und des Stellenplans</vt:lpstr>
      <vt:lpstr>PowerPoint-Präsentation</vt:lpstr>
      <vt:lpstr>PowerPoint-Präsentation</vt:lpstr>
      <vt:lpstr>PowerPoint-Präsentation</vt:lpstr>
      <vt:lpstr>PowerPoint-Präsentation</vt:lpstr>
      <vt:lpstr>Erträge und Aufwendungen</vt:lpstr>
      <vt:lpstr>PowerPoint-Präsentation</vt:lpstr>
      <vt:lpstr>PowerPoint-Präsentation</vt:lpstr>
      <vt:lpstr>Entstehung des Haushaltsausgleichs</vt:lpstr>
      <vt:lpstr>Entstehung des Haushaltsausgleichs</vt:lpstr>
      <vt:lpstr>Investitionen 2021</vt:lpstr>
      <vt:lpstr>Finanzierung der Investitionen</vt:lpstr>
      <vt:lpstr>Personal- u. Versorgungsaufwendungen</vt:lpstr>
      <vt:lpstr>Entwicklung Stellenplan (Gesamt)</vt:lpstr>
      <vt:lpstr>Finanzplanung bis 2024</vt:lpstr>
      <vt:lpstr>PowerPoint-Präsentation</vt:lpstr>
      <vt:lpstr>PowerPoint-Präsentation</vt:lpstr>
    </vt:vector>
  </TitlesOfParts>
  <Company>Stadt Haltern am 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Haushaltsrede von  Kämmerer Dirk Meussen  am 11.10.2018 zur Einbringung des Etats und des Stellenplans</dc:title>
  <dc:creator>Meussen, Dirk</dc:creator>
  <cp:lastModifiedBy>Meussen, Dirk</cp:lastModifiedBy>
  <cp:revision>139</cp:revision>
  <cp:lastPrinted>2020-11-02T11:25:46Z</cp:lastPrinted>
  <dcterms:created xsi:type="dcterms:W3CDTF">2018-09-17T14:31:39Z</dcterms:created>
  <dcterms:modified xsi:type="dcterms:W3CDTF">2020-11-02T11:42:17Z</dcterms:modified>
</cp:coreProperties>
</file>