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6" r:id="rId17"/>
    <p:sldId id="271" r:id="rId18"/>
    <p:sldId id="273" r:id="rId19"/>
    <p:sldId id="274" r:id="rId20"/>
    <p:sldId id="272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hPercent val="50"/>
      <c:rotY val="20"/>
      <c:depthPercent val="8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ln w="12700">
          <a:solidFill>
            <a:srgbClr val="FFFFFF"/>
          </a:solidFill>
          <a:prstDash val="solid"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11987979509992157"/>
          <c:y val="2.9297651911772773E-2"/>
          <c:w val="0.83648498331479426"/>
          <c:h val="0.8037614828086225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Personalaufwendungen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2051770233414924E-3"/>
                  <c:y val="-1.4261449038555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828440209152387E-3"/>
                  <c:y val="-2.8719705132181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0498430281940001E-3"/>
                  <c:y val="-9.6209458452900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828440209152387E-3"/>
                  <c:y val="2.28446849571045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6275100257677461E-3"/>
                  <c:y val="-1.4512119077119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0498430281940001E-3"/>
                  <c:y val="9.44203034067960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6275100257677461E-3"/>
                  <c:y val="-2.5888131856583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5.8695315215872073E-3"/>
                  <c:y val="1.6492054550772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6.0498430281940001E-3"/>
                  <c:y val="1.1690527403357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8446660048525073E-3"/>
                  <c:y val="2.8701813581720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8446660048525073E-3"/>
                  <c:y val="2.391817798476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7.1116650121312687E-3"/>
                  <c:y val="3.3485449178674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-5400000" vert="horz"/>
              <a:lstStyle/>
              <a:p>
                <a:pPr>
                  <a:defRPr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RE 2016</c:v>
                </c:pt>
                <c:pt idx="9">
                  <c:v>RE 2017</c:v>
                </c:pt>
                <c:pt idx="10">
                  <c:v>Plan 2018</c:v>
                </c:pt>
                <c:pt idx="11">
                  <c:v>Plan 2019</c:v>
                </c:pt>
              </c:strCache>
            </c:strRef>
          </c:cat>
          <c:val>
            <c:numRef>
              <c:f>Sheet1!$B$2:$M$2</c:f>
              <c:numCache>
                <c:formatCode>_("€"* #,##0.00_);_("€"* \(#,##0.00\);_("€"* "-"??_);_(@_)</c:formatCode>
                <c:ptCount val="12"/>
                <c:pt idx="0">
                  <c:v>19315099.489999998</c:v>
                </c:pt>
                <c:pt idx="1">
                  <c:v>18779022.41</c:v>
                </c:pt>
                <c:pt idx="2">
                  <c:v>20137752.66</c:v>
                </c:pt>
                <c:pt idx="3">
                  <c:v>21140638.100000001</c:v>
                </c:pt>
                <c:pt idx="4">
                  <c:v>20310715.260000002</c:v>
                </c:pt>
                <c:pt idx="5">
                  <c:v>21661632.550000001</c:v>
                </c:pt>
                <c:pt idx="6">
                  <c:v>20787741.760000002</c:v>
                </c:pt>
                <c:pt idx="7">
                  <c:v>22039505.989999998</c:v>
                </c:pt>
                <c:pt idx="8" formatCode="_(&quot;€&quot;* #,##0_);_(&quot;€&quot;* \(#,##0\);_(&quot;€&quot;* &quot;-&quot;_);_(@_)">
                  <c:v>21774664.600000001</c:v>
                </c:pt>
                <c:pt idx="9" formatCode="_(&quot;€&quot;* #,##0_);_(&quot;€&quot;* \(#,##0\);_(&quot;€&quot;* &quot;-&quot;_);_(@_)">
                  <c:v>23205926.75</c:v>
                </c:pt>
                <c:pt idx="10" formatCode="_(&quot;€&quot;* #,##0_);_(&quot;€&quot;* \(#,##0\);_(&quot;€&quot;* &quot;-&quot;_);_(@_)">
                  <c:v>22822750</c:v>
                </c:pt>
                <c:pt idx="11" formatCode="_(&quot;€&quot;* #,##0_);_(&quot;€&quot;* \(#,##0\);_(&quot;€&quot;* &quot;-&quot;_);_(@_)">
                  <c:v>23561976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Versorgungsaufwendungen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13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967643974999254E-3"/>
                  <c:y val="-7.8791360610545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1182136875757342E-3"/>
                  <c:y val="-8.1198367424838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457342619583841E-3"/>
                  <c:y val="-8.8185276025213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5199977780246643E-3"/>
                  <c:y val="-7.361883351234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6457342619583841E-3"/>
                  <c:y val="-7.1497809522251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2936057947731386E-3"/>
                  <c:y val="-0.104247445731306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5609294575751827E-3"/>
                  <c:y val="-8.3444389899415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5609294575751827E-3"/>
                  <c:y val="-0.107987519252660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6.7113958664091087E-3"/>
                  <c:y val="-9.0619761424649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3331379471232704E-3"/>
                  <c:y val="-8.0710371522762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3558891793196103E-3"/>
                  <c:y val="-8.1287393704271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5.6893320097050146E-3"/>
                  <c:y val="-9.0889076342115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RE 2008</c:v>
                </c:pt>
                <c:pt idx="1">
                  <c:v>RE 2009</c:v>
                </c:pt>
                <c:pt idx="2">
                  <c:v>RE 2010</c:v>
                </c:pt>
                <c:pt idx="3">
                  <c:v>RE 2011</c:v>
                </c:pt>
                <c:pt idx="4">
                  <c:v>RE 2012</c:v>
                </c:pt>
                <c:pt idx="5">
                  <c:v>RE 2013</c:v>
                </c:pt>
                <c:pt idx="6">
                  <c:v>RE 2014</c:v>
                </c:pt>
                <c:pt idx="7">
                  <c:v>RE 2015</c:v>
                </c:pt>
                <c:pt idx="8">
                  <c:v>RE 2016</c:v>
                </c:pt>
                <c:pt idx="9">
                  <c:v>RE 2017</c:v>
                </c:pt>
                <c:pt idx="10">
                  <c:v>Plan 2018</c:v>
                </c:pt>
                <c:pt idx="11">
                  <c:v>Plan 2019</c:v>
                </c:pt>
              </c:strCache>
            </c:strRef>
          </c:cat>
          <c:val>
            <c:numRef>
              <c:f>Sheet1!$B$3:$M$3</c:f>
              <c:numCache>
                <c:formatCode>_("€"* #,##0.00_);_("€"* \(#,##0.00\);_("€"* "-"??_);_(@_)</c:formatCode>
                <c:ptCount val="12"/>
                <c:pt idx="0">
                  <c:v>1549021.38</c:v>
                </c:pt>
                <c:pt idx="1">
                  <c:v>2453485.73</c:v>
                </c:pt>
                <c:pt idx="2">
                  <c:v>2524809.81</c:v>
                </c:pt>
                <c:pt idx="3">
                  <c:v>2212238.7999999998</c:v>
                </c:pt>
                <c:pt idx="4">
                  <c:v>1972265.8</c:v>
                </c:pt>
                <c:pt idx="5">
                  <c:v>3154040.66</c:v>
                </c:pt>
                <c:pt idx="6">
                  <c:v>2390651.33</c:v>
                </c:pt>
                <c:pt idx="7">
                  <c:v>2994593.47</c:v>
                </c:pt>
                <c:pt idx="8" formatCode="_(&quot;€&quot;* #,##0_);_(&quot;€&quot;* \(#,##0\);_(&quot;€&quot;* &quot;-&quot;_);_(@_)">
                  <c:v>2437359.04</c:v>
                </c:pt>
                <c:pt idx="9" formatCode="_(&quot;€&quot;* #,##0_);_(&quot;€&quot;* \(#,##0\);_(&quot;€&quot;* &quot;-&quot;_);_(@_)">
                  <c:v>2948160.21</c:v>
                </c:pt>
                <c:pt idx="10" formatCode="_(&quot;€&quot;* #,##0_);_(&quot;€&quot;* \(#,##0\);_(&quot;€&quot;* &quot;-&quot;_);_(@_)">
                  <c:v>2724713</c:v>
                </c:pt>
                <c:pt idx="11" formatCode="_(&quot;€&quot;* #,##0_);_(&quot;€&quot;* \(#,##0\);_(&quot;€&quot;* &quot;-&quot;_);_(@_)">
                  <c:v>2949738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gapDepth val="0"/>
        <c:shape val="cylinder"/>
        <c:axId val="38715392"/>
        <c:axId val="38716928"/>
        <c:axId val="0"/>
      </c:bar3DChart>
      <c:catAx>
        <c:axId val="3871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8716928"/>
        <c:crosses val="autoZero"/>
        <c:auto val="1"/>
        <c:lblAlgn val="ctr"/>
        <c:lblOffset val="100"/>
        <c:noMultiLvlLbl val="0"/>
      </c:catAx>
      <c:valAx>
        <c:axId val="38716928"/>
        <c:scaling>
          <c:orientation val="minMax"/>
          <c:min val="50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13467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8715392"/>
        <c:crosses val="autoZero"/>
        <c:crossBetween val="between"/>
        <c:majorUnit val="5000000"/>
        <c:dispUnits>
          <c:builtInUnit val="millions"/>
          <c:dispUnitsLbl>
            <c:layout>
              <c:manualLayout>
                <c:xMode val="edge"/>
                <c:yMode val="edge"/>
                <c:x val="1.2029543366925095E-2"/>
                <c:y val="0.21346345621297186"/>
              </c:manualLayout>
            </c:layout>
            <c:tx>
              <c:rich>
                <a:bodyPr/>
                <a:lstStyle/>
                <a:p>
                  <a:pPr>
                    <a:defRPr sz="2000" spc="300"/>
                  </a:pPr>
                  <a:r>
                    <a:rPr lang="de-DE" sz="2000" spc="300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in Millionen Euro</a:t>
                  </a:r>
                  <a:endParaRPr lang="de-DE" sz="2000" spc="3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c:rich>
            </c:tx>
          </c:dispUnitsLbl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1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Stellen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accent5">
                  <a:lumMod val="2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9.6677873131027162E-4"/>
                  <c:y val="-0.40067452775299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43422100327347E-4"/>
                  <c:y val="-0.39750436367867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21259842519685E-5"/>
                  <c:y val="-0.40451456498972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4601433247810318E-4"/>
                  <c:y val="-0.41346456692913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594267008758737E-3"/>
                  <c:y val="-0.396983049532601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295408298681766E-3"/>
                  <c:y val="-0.38855242232651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769928337609485E-3"/>
                  <c:y val="-0.383627477599782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1495399451473061E-3"/>
                  <c:y val="-0.37206838369341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765947093691938E-3"/>
                  <c:y val="-0.36117644777161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1807484738564981E-3"/>
                  <c:y val="-0.33678348396105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4941608422542686E-3"/>
                  <c:y val="-0.337304410224584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2758559674422715E-3"/>
                  <c:y val="-0.33432178736278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1044E-3"/>
                  <c:y val="-0.31992358713781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3071750862602853E-3"/>
                  <c:y val="-0.29576393468057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6.6204768645492344E-3"/>
                  <c:y val="-0.28023234164694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2944793417676721E-4"/>
                  <c:y val="-0.30007912804002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7470583031064005E-4"/>
                  <c:y val="-0.27180190838214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"/>
                  <c:y val="-0.24630541871921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1.0299506487386961E-16"/>
                  <c:y val="-0.238916256157635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0299506487386961E-16"/>
                  <c:y val="-0.1871921182266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1.0299506487386961E-16"/>
                  <c:y val="-0.20443349753694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8089887640449437E-3"/>
                  <c:y val="-0.21182266009852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4044943820224719E-3"/>
                  <c:y val="-0.19950738916256158"/>
                </c:manualLayout>
              </c:layout>
              <c:spPr>
                <a:noFill/>
                <a:ln w="26706">
                  <a:noFill/>
                </a:ln>
              </c:spPr>
              <c:txPr>
                <a:bodyPr rot="-5400000" vert="horz"/>
                <a:lstStyle/>
                <a:p>
                  <a:pPr algn="ctr" rtl="0">
                    <a:defRPr lang="de-DE" sz="2000" b="1" i="0" u="none" strike="noStrike" kern="1200" baseline="0">
                      <a:solidFill>
                        <a:srgbClr val="FFFFFF"/>
                      </a:solidFill>
                      <a:latin typeface="Calibri" pitchFamily="34" charset="0"/>
                      <a:ea typeface="Arial"/>
                      <a:cs typeface="Calibri" pitchFamily="34" charset="0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2.8089887640449437E-3"/>
                  <c:y val="-0.172413793103448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Sheet1!$B$1:$Y$1</c:f>
              <c:numCache>
                <c:formatCode>General</c:formatCode>
                <c:ptCount val="24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</c:numCache>
            </c:numRef>
          </c:cat>
          <c:val>
            <c:numRef>
              <c:f>Sheet1!$B$2:$Y$2</c:f>
              <c:numCache>
                <c:formatCode>General</c:formatCode>
                <c:ptCount val="24"/>
                <c:pt idx="0">
                  <c:v>497</c:v>
                </c:pt>
                <c:pt idx="1">
                  <c:v>494</c:v>
                </c:pt>
                <c:pt idx="2">
                  <c:v>496</c:v>
                </c:pt>
                <c:pt idx="3">
                  <c:v>501</c:v>
                </c:pt>
                <c:pt idx="4">
                  <c:v>494</c:v>
                </c:pt>
                <c:pt idx="5">
                  <c:v>492</c:v>
                </c:pt>
                <c:pt idx="6">
                  <c:v>490</c:v>
                </c:pt>
                <c:pt idx="7">
                  <c:v>489</c:v>
                </c:pt>
                <c:pt idx="8">
                  <c:v>484</c:v>
                </c:pt>
                <c:pt idx="9">
                  <c:v>479</c:v>
                </c:pt>
                <c:pt idx="10">
                  <c:v>479</c:v>
                </c:pt>
                <c:pt idx="11">
                  <c:v>476</c:v>
                </c:pt>
                <c:pt idx="12">
                  <c:v>472</c:v>
                </c:pt>
                <c:pt idx="13">
                  <c:v>468</c:v>
                </c:pt>
                <c:pt idx="14">
                  <c:v>464</c:v>
                </c:pt>
                <c:pt idx="15">
                  <c:v>466</c:v>
                </c:pt>
                <c:pt idx="16">
                  <c:v>462</c:v>
                </c:pt>
                <c:pt idx="17">
                  <c:v>454</c:v>
                </c:pt>
                <c:pt idx="18">
                  <c:v>448</c:v>
                </c:pt>
                <c:pt idx="19">
                  <c:v>435</c:v>
                </c:pt>
                <c:pt idx="20">
                  <c:v>442</c:v>
                </c:pt>
                <c:pt idx="21">
                  <c:v>444</c:v>
                </c:pt>
                <c:pt idx="22">
                  <c:v>440</c:v>
                </c:pt>
                <c:pt idx="23">
                  <c:v>434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gapDepth val="48"/>
        <c:shape val="cylinder"/>
        <c:axId val="37609472"/>
        <c:axId val="37611008"/>
        <c:axId val="0"/>
      </c:bar3DChart>
      <c:catAx>
        <c:axId val="3760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7611008"/>
        <c:crosses val="autoZero"/>
        <c:auto val="0"/>
        <c:lblAlgn val="ctr"/>
        <c:lblOffset val="100"/>
        <c:noMultiLvlLbl val="0"/>
      </c:catAx>
      <c:valAx>
        <c:axId val="37611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7609472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 9.594.105 €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tx1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4.3760506060335386E-4"/>
                  <c:y val="0.56157635467980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988365920552068E-3"/>
                  <c:y val="0.534482758620689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323188534017515E-5"/>
                  <c:y val="0.5344825646794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84800495443173E-4"/>
                  <c:y val="0.305747255730964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6495620631690701E-3"/>
                  <c:y val="0.4207509406151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9181854374944705E-3"/>
                  <c:y val="0.333122454520771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7238786162965585E-4"/>
                  <c:y val="0.40208680811450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639432009201099E-3"/>
                  <c:y val="0.433350335518405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765947093691938E-3"/>
                  <c:y val="0.422074783755478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717597098115545E-3"/>
                  <c:y val="0.43415247663007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1238166858355159E-3"/>
                  <c:y val="0.39668573755866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2.8713615854198001E-3"/>
                  <c:y val="0.33316589736627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2071E-3"/>
                  <c:y val="-3.6672355610721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734102216196317E-2"/>
                  <c:y val="-3.2217210085096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6451892711535569E-2"/>
                  <c:y val="-6.83332310277419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1.3715450812573813E-2"/>
                  <c:y val="-2.04963540923305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1.4319766151919456E-2"/>
                  <c:y val="-5.7919620191433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 anchor="ctr" anchorCtr="1"/>
              <a:lstStyle/>
              <a:p>
                <a:pPr>
                  <a:defRPr sz="2000" b="1" i="0" u="none" strike="noStrike" baseline="0">
                    <a:solidFill>
                      <a:schemeClr val="bg1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Sheet1!$A$1:$L$1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Sheet1!$A$2:$L$2</c:f>
              <c:numCache>
                <c:formatCode>_-* #,##0" €"_-;\-* #,##0" €"_-;_-* \-??" €"_-;_-@_-</c:formatCode>
                <c:ptCount val="12"/>
                <c:pt idx="0">
                  <c:v>9594105</c:v>
                </c:pt>
                <c:pt idx="1">
                  <c:v>10617275</c:v>
                </c:pt>
                <c:pt idx="2">
                  <c:v>10966144</c:v>
                </c:pt>
                <c:pt idx="3">
                  <c:v>4745283</c:v>
                </c:pt>
                <c:pt idx="4">
                  <c:v>6643599</c:v>
                </c:pt>
                <c:pt idx="5">
                  <c:v>5212368</c:v>
                </c:pt>
                <c:pt idx="6">
                  <c:v>6215456</c:v>
                </c:pt>
                <c:pt idx="7">
                  <c:v>6837121</c:v>
                </c:pt>
                <c:pt idx="8">
                  <c:v>6715735</c:v>
                </c:pt>
                <c:pt idx="9">
                  <c:v>6857244</c:v>
                </c:pt>
                <c:pt idx="10">
                  <c:v>6238895</c:v>
                </c:pt>
                <c:pt idx="11">
                  <c:v>5253599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39907328"/>
        <c:axId val="39908864"/>
        <c:axId val="0"/>
      </c:bar3DChart>
      <c:catAx>
        <c:axId val="39907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9908864"/>
        <c:crosses val="autoZero"/>
        <c:auto val="0"/>
        <c:lblAlgn val="ctr"/>
        <c:lblOffset val="100"/>
        <c:noMultiLvlLbl val="0"/>
      </c:catAx>
      <c:valAx>
        <c:axId val="39908864"/>
        <c:scaling>
          <c:orientation val="minMax"/>
        </c:scaling>
        <c:delete val="0"/>
        <c:axPos val="l"/>
        <c:majorGridlines>
          <c:spPr>
            <a:ln w="13353">
              <a:solidFill>
                <a:srgbClr val="FFFFFF"/>
              </a:solidFill>
              <a:prstDash val="solid"/>
            </a:ln>
          </c:spPr>
        </c:majorGridlines>
        <c:numFmt formatCode="_-* #,##0&quot; €&quot;_-;\-* #,##0&quot; €&quot;_-;_-* \-??&quot; €&quot;_-;_-@_-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39907328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FFFFFF"/>
          </a:solidFill>
          <a:prstDash val="solid"/>
        </a:ln>
      </c:spPr>
    </c:sideWall>
    <c:backWall>
      <c:thickness val="0"/>
      <c:spPr>
        <a:noFill/>
        <a:ln w="12700">
          <a:solidFill>
            <a:srgbClr val="FFFFFF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723830734966593E-2"/>
          <c:y val="4.2718446601941747E-2"/>
          <c:w val="0.91870824053452116"/>
          <c:h val="0.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 7.976.983,00 €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353">
              <a:solidFill>
                <a:schemeClr val="tx1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4.377156507122003E-4"/>
                  <c:y val="0.3645320197044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015217198973728E-4"/>
                  <c:y val="0.470443349753694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538175705564895E-3"/>
                  <c:y val="0.507388968620301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84800495443688E-4"/>
                  <c:y val="0.520032970016678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594267008758737E-3"/>
                  <c:y val="0.437992319925526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9080332655047331E-4"/>
                  <c:y val="0.520314572747372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7.3210652039281602E-4"/>
                  <c:y val="0.49321981304061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4504556312483415E-4"/>
                  <c:y val="0.45798087739032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3699902680693934E-4"/>
                  <c:y val="0.523060005430355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761435017253089E-3"/>
                  <c:y val="0.522822233427718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8056710607813538E-4"/>
                  <c:y val="0.52969046972576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4668672033973282E-3"/>
                  <c:y val="0.51970443349753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4755153499072071E-3"/>
                  <c:y val="-3.6672355610721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734102216196317E-2"/>
                  <c:y val="-3.2217210085096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6451892711535569E-2"/>
                  <c:y val="-6.83332310277419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1.3715450812573813E-2"/>
                  <c:y val="-2.04963540923305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1.4319766151919456E-2"/>
                  <c:y val="-5.7919620191433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6706">
                <a:noFill/>
              </a:ln>
            </c:spPr>
            <c:txPr>
              <a:bodyPr rot="-5400000" vert="horz" anchor="ctr" anchorCtr="1"/>
              <a:lstStyle/>
              <a:p>
                <a:pPr>
                  <a:defRPr sz="2000" b="1" i="0" u="none" strike="noStrike" baseline="0">
                    <a:solidFill>
                      <a:schemeClr val="bg1"/>
                    </a:solidFill>
                    <a:latin typeface="Calibri" pitchFamily="34" charset="0"/>
                    <a:ea typeface="Arial"/>
                    <a:cs typeface="Calibri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Sheet1!$A$1:$L$1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Sheet1!$A$2:$L$2</c:f>
              <c:numCache>
                <c:formatCode>_-* #,##0" €"_-;\-* #,##0" €"_-;_-* \-??" €"_-;_-@_-</c:formatCode>
                <c:ptCount val="12"/>
                <c:pt idx="0" formatCode="_(&quot;€&quot;* #,##0.00_);_(&quot;€&quot;* \(#,##0.00\);_(&quot;€&quot;* &quot;-&quot;??_);_(@_)">
                  <c:v>7976983</c:v>
                </c:pt>
                <c:pt idx="1">
                  <c:v>10307234</c:v>
                </c:pt>
                <c:pt idx="2">
                  <c:v>11129286</c:v>
                </c:pt>
                <c:pt idx="3">
                  <c:v>11571633</c:v>
                </c:pt>
                <c:pt idx="4">
                  <c:v>9693660</c:v>
                </c:pt>
                <c:pt idx="5">
                  <c:v>11898034</c:v>
                </c:pt>
                <c:pt idx="6">
                  <c:v>10851278</c:v>
                </c:pt>
                <c:pt idx="7">
                  <c:v>9980960</c:v>
                </c:pt>
                <c:pt idx="8">
                  <c:v>12675177</c:v>
                </c:pt>
                <c:pt idx="9">
                  <c:v>14877287</c:v>
                </c:pt>
                <c:pt idx="10">
                  <c:v>13208000</c:v>
                </c:pt>
                <c:pt idx="11">
                  <c:v>14550000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41095168"/>
        <c:axId val="41096704"/>
        <c:axId val="0"/>
      </c:bar3DChart>
      <c:catAx>
        <c:axId val="41095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1096704"/>
        <c:crosses val="autoZero"/>
        <c:auto val="0"/>
        <c:lblAlgn val="ctr"/>
        <c:lblOffset val="100"/>
        <c:noMultiLvlLbl val="0"/>
      </c:catAx>
      <c:valAx>
        <c:axId val="41096704"/>
        <c:scaling>
          <c:orientation val="minMax"/>
        </c:scaling>
        <c:delete val="0"/>
        <c:axPos val="l"/>
        <c:majorGridlines>
          <c:spPr>
            <a:ln w="13353">
              <a:solidFill>
                <a:srgbClr val="FFFFFF"/>
              </a:solidFill>
              <a:prstDash val="solid"/>
            </a:ln>
          </c:spPr>
        </c:majorGridlines>
        <c:numFmt formatCode="_(&quot;€&quot;* #,##0.00_);_(&quot;€&quot;* \(#,##0.00\);_(&quot;€&quot;* &quot;-&quot;??_);_(@_)" sourceLinked="1"/>
        <c:majorTickMark val="out"/>
        <c:minorTickMark val="none"/>
        <c:tickLblPos val="nextTo"/>
        <c:spPr>
          <a:ln w="13353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FFFFFF"/>
                </a:solidFill>
                <a:latin typeface="Calibri" pitchFamily="34" charset="0"/>
                <a:ea typeface="Arial"/>
                <a:cs typeface="Calibri" pitchFamily="34" charset="0"/>
              </a:defRPr>
            </a:pPr>
            <a:endParaRPr lang="de-DE"/>
          </a:p>
        </c:txPr>
        <c:crossAx val="41095168"/>
        <c:crosses val="autoZero"/>
        <c:crossBetween val="between"/>
      </c:valAx>
      <c:spPr>
        <a:noFill/>
        <a:ln w="2670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5195613185836494E-2"/>
          <c:w val="1"/>
          <c:h val="0.888971210990986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86384328587369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1909228857249123E-3"/>
                  <c:y val="-1.624454008034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9.2825943316239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336460200074387E-2"/>
                  <c:y val="9.2825943316239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Tabelle1!$A$2:$A$8</c:f>
              <c:numCache>
                <c:formatCode>0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Tabelle1!$B$2:$B$8</c:f>
              <c:numCache>
                <c:formatCode>"€"#,##0_);[Red]\("€"#,##0\)</c:formatCode>
                <c:ptCount val="7"/>
                <c:pt idx="0">
                  <c:v>84490351</c:v>
                </c:pt>
                <c:pt idx="1">
                  <c:v>88990351</c:v>
                </c:pt>
                <c:pt idx="2">
                  <c:v>88791654</c:v>
                </c:pt>
                <c:pt idx="3">
                  <c:v>86990351</c:v>
                </c:pt>
                <c:pt idx="4">
                  <c:v>79000000</c:v>
                </c:pt>
                <c:pt idx="5">
                  <c:v>72859825</c:v>
                </c:pt>
                <c:pt idx="6">
                  <c:v>65859825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8584704"/>
        <c:axId val="38585856"/>
        <c:axId val="0"/>
      </c:bar3DChart>
      <c:catAx>
        <c:axId val="3858470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crossAx val="38585856"/>
        <c:crosses val="autoZero"/>
        <c:auto val="1"/>
        <c:lblAlgn val="ctr"/>
        <c:lblOffset val="100"/>
        <c:noMultiLvlLbl val="0"/>
      </c:catAx>
      <c:valAx>
        <c:axId val="38585856"/>
        <c:scaling>
          <c:orientation val="minMax"/>
        </c:scaling>
        <c:delete val="1"/>
        <c:axPos val="l"/>
        <c:numFmt formatCode="&quot;€&quot;#,##0_);[Red]\(&quot;€&quot;#,##0\)" sourceLinked="1"/>
        <c:majorTickMark val="none"/>
        <c:minorTickMark val="none"/>
        <c:tickLblPos val="nextTo"/>
        <c:crossAx val="3858470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0.89113</cdr:x>
      <cdr:y>0.08224</cdr:y>
    </cdr:from>
    <cdr:to>
      <cdr:x>0.93078</cdr:x>
      <cdr:y>0.14976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956884" y="436694"/>
          <a:ext cx="354034" cy="3585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0.82269</cdr:x>
      <cdr:y>1.86922E-7</cdr:y>
    </cdr:from>
    <cdr:to>
      <cdr:x>0.89406</cdr:x>
      <cdr:y>0.06907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7470435" y="1"/>
          <a:ext cx="64809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0.55306</cdr:x>
      <cdr:y>0.05548</cdr:y>
    </cdr:from>
    <cdr:to>
      <cdr:x>0.60857</cdr:x>
      <cdr:y>0.16616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5022095" y="296803"/>
          <a:ext cx="504070" cy="592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0.90199</cdr:x>
      <cdr:y>0</cdr:y>
    </cdr:from>
    <cdr:to>
      <cdr:x>0.97097</cdr:x>
      <cdr:y>0.06907</cdr:y>
    </cdr:to>
    <cdr:sp macro="" textlink="">
      <cdr:nvSpPr>
        <cdr:cNvPr id="14" name="Textfeld 13"/>
        <cdr:cNvSpPr txBox="1"/>
      </cdr:nvSpPr>
      <cdr:spPr>
        <a:xfrm xmlns:a="http://schemas.openxmlformats.org/drawingml/2006/main">
          <a:off x="8190535" y="0"/>
          <a:ext cx="626360" cy="36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0.871</cdr:x>
      <cdr:y>0</cdr:y>
    </cdr:from>
    <cdr:to>
      <cdr:x>0.9292</cdr:x>
      <cdr:y>0.09016</cdr:y>
    </cdr:to>
    <cdr:sp macro="" textlink="">
      <cdr:nvSpPr>
        <cdr:cNvPr id="15" name="Textfeld 14"/>
        <cdr:cNvSpPr txBox="1"/>
      </cdr:nvSpPr>
      <cdr:spPr>
        <a:xfrm xmlns:a="http://schemas.openxmlformats.org/drawingml/2006/main">
          <a:off x="6902450" y="0"/>
          <a:ext cx="461219" cy="482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0.8993</cdr:x>
      <cdr:y>0.06907</cdr:y>
    </cdr:from>
    <cdr:to>
      <cdr:x>1</cdr:x>
      <cdr:y>0.23999</cdr:y>
    </cdr:to>
    <cdr:sp macro="" textlink="">
      <cdr:nvSpPr>
        <cdr:cNvPr id="16" name="Textfeld 15"/>
        <cdr:cNvSpPr txBox="1"/>
      </cdr:nvSpPr>
      <cdr:spPr>
        <a:xfrm xmlns:a="http://schemas.openxmlformats.org/drawingml/2006/main">
          <a:off x="7126701" y="369490"/>
          <a:ext cx="798019" cy="91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0.2006</cdr:x>
      <cdr:y>0.94414</cdr:y>
    </cdr:from>
    <cdr:to>
      <cdr:x>0.83769</cdr:x>
      <cdr:y>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813890" y="4868175"/>
          <a:ext cx="5760800" cy="288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dirty="0" smtClean="0">
              <a:solidFill>
                <a:schemeClr val="bg1"/>
              </a:solidFill>
            </a:rPr>
            <a:t>2016: Übernahme Bedienstete Jobcenter / 2017: Verstärkung Feuer- und Rettungswache</a:t>
          </a:r>
          <a:endParaRPr lang="de-DE" sz="11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0.86064</cdr:x>
      <cdr:y>0.95288</cdr:y>
    </cdr:from>
    <cdr:to>
      <cdr:x>0.985</cdr:x>
      <cdr:y>0.98368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782280" y="4913229"/>
          <a:ext cx="1124472" cy="15881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64000"/>
          </a:schemeClr>
        </a:solidFill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e-DE" sz="1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Plan!</a:t>
          </a:r>
          <a:endParaRPr lang="de-DE" sz="12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0.72671</cdr:x>
      <cdr:y>0.02632</cdr:y>
    </cdr:from>
    <cdr:to>
      <cdr:x>0.85714</cdr:x>
      <cdr:y>0.10526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8424936" y="144016"/>
          <a:ext cx="1512168" cy="43204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9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de-DE" sz="1100" dirty="0" smtClean="0">
              <a:solidFill>
                <a:srgbClr val="C00000"/>
              </a:solidFill>
            </a:rPr>
            <a:t>inkl. 859.825 € Kredit „Gute Schule 2020“</a:t>
          </a:r>
          <a:endParaRPr lang="de-DE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0.70807</cdr:x>
      <cdr:y>0.10526</cdr:y>
    </cdr:from>
    <cdr:to>
      <cdr:x>0.75155</cdr:x>
      <cdr:y>0.18421</cdr:y>
    </cdr:to>
    <cdr:cxnSp macro="">
      <cdr:nvCxnSpPr>
        <cdr:cNvPr id="4" name="Gerade Verbindung mit Pfeil 3"/>
        <cdr:cNvCxnSpPr/>
      </cdr:nvCxnSpPr>
      <cdr:spPr bwMode="auto">
        <a:xfrm xmlns:a="http://schemas.openxmlformats.org/drawingml/2006/main" flipH="1">
          <a:off x="8208912" y="576064"/>
          <a:ext cx="504056" cy="432048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accent5">
              <a:lumMod val="90000"/>
            </a:schemeClr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  <cdr:relSizeAnchor xmlns:cdr="http://schemas.openxmlformats.org/drawingml/2006/chartDrawing">
    <cdr:from>
      <cdr:x>0.81988</cdr:x>
      <cdr:y>0.10526</cdr:y>
    </cdr:from>
    <cdr:to>
      <cdr:x>0.8323</cdr:x>
      <cdr:y>0.25</cdr:y>
    </cdr:to>
    <cdr:cxnSp macro="">
      <cdr:nvCxnSpPr>
        <cdr:cNvPr id="6" name="Gerade Verbindung mit Pfeil 5"/>
        <cdr:cNvCxnSpPr/>
      </cdr:nvCxnSpPr>
      <cdr:spPr bwMode="auto">
        <a:xfrm xmlns:a="http://schemas.openxmlformats.org/drawingml/2006/main" flipH="1">
          <a:off x="9505056" y="576064"/>
          <a:ext cx="144016" cy="792088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accent5">
              <a:lumMod val="90000"/>
            </a:schemeClr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8CE8-1F6C-43A7-ABC7-CDF797F330A5}" type="datetimeFigureOut">
              <a:rPr lang="de-DE" smtClean="0"/>
              <a:t>11.10.2018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18718-41C1-4476-BF51-8A04CB7BE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01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1pPr>
            <a:lvl2pPr marL="742853" indent="-285713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2pPr>
            <a:lvl3pPr marL="114285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3pPr>
            <a:lvl4pPr marL="159999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4pPr>
            <a:lvl5pPr marL="2057130" indent="-228570" defTabSz="906344" eaLnBrk="0" hangingPunct="0"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251427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297141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342855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3885690" indent="-228570" defTabSz="906344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BB1BBB-9504-494E-BE5F-1FBC0488F4D4}" type="slidenum">
              <a:rPr lang="de-DE" sz="1200">
                <a:solidFill>
                  <a:prstClr val="black"/>
                </a:solidFill>
              </a:rPr>
              <a:pPr eaLnBrk="1" hangingPunct="1"/>
              <a:t>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</a:t>
            </a:r>
            <a:r>
              <a:rPr lang="de-DE" baseline="0" dirty="0" smtClean="0"/>
              <a:t> gekürzt (</a:t>
            </a:r>
            <a:r>
              <a:rPr lang="de-DE" baseline="0" dirty="0" err="1" smtClean="0"/>
              <a:t>SRi</a:t>
            </a:r>
            <a:r>
              <a:rPr lang="de-DE" baseline="0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>
                <a:solidFill>
                  <a:prstClr val="black"/>
                </a:solidFill>
              </a:rPr>
              <a:pPr/>
              <a:t>7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73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18.10.2016 Folie gekürzt (</a:t>
            </a:r>
            <a:r>
              <a:rPr lang="de-DE" dirty="0" err="1" smtClean="0"/>
              <a:t>SRi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>
                <a:solidFill>
                  <a:prstClr val="black"/>
                </a:solidFill>
              </a:rPr>
              <a:pPr/>
              <a:t>8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01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8C33D-B759-4FA9-A68D-AA3006DCCB55}" type="slidenum">
              <a:rPr lang="de-DE" smtClean="0">
                <a:solidFill>
                  <a:prstClr val="black"/>
                </a:solidFill>
              </a:rPr>
              <a:pPr/>
              <a:t>9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160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24A00-00BD-4C10-A8CA-B342CD54296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52396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1043-1887-4932-BA2B-31FA162D232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4701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0FCD-5FEE-4548-92AF-1FB8EF7C6CD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082710"/>
      </p:ext>
    </p:extLst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D86C9-D40D-4EC7-83F8-657B4150E5A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39002"/>
      </p:ext>
    </p:extLst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C35D5-9947-4420-A9C4-D85268C4BC5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173487"/>
      </p:ext>
    </p:extLst>
  </p:cSld>
  <p:clrMapOvr>
    <a:masterClrMapping/>
  </p:clrMapOvr>
  <p:transition spd="med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EAFB-DEDB-4F3F-8EBF-4F88E62A315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8305"/>
      </p:ext>
    </p:extLst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67EB8-D544-41AB-A0D9-B4E13869ED1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74353"/>
      </p:ext>
    </p:extLst>
  </p:cSld>
  <p:clrMapOvr>
    <a:masterClrMapping/>
  </p:clrMapOvr>
  <p:transition spd="med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B03FD-EEBA-4AAC-A342-86E2D4B8F3D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83401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54C28-B5BA-4420-9A8F-662A9245B8F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1219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440B1-2D3C-4226-B145-212C943E6FD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13727"/>
      </p:ext>
    </p:extLst>
  </p:cSld>
  <p:clrMapOvr>
    <a:masterClrMapping/>
  </p:clrMapOvr>
  <p:transition spd="med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06EF0-0657-4A43-8ED5-4F0801DDE74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50462"/>
      </p:ext>
    </p:extLst>
  </p:cSld>
  <p:clrMapOvr>
    <a:masterClrMapping/>
  </p:clrMapOvr>
  <p:transition spd="med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DE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0178C-D9F7-4BC6-92E9-E5E576E5E60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278304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2A175-B351-49D3-838D-303E0BDC547A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2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cut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440" y="1556793"/>
            <a:ext cx="8085696" cy="5256584"/>
          </a:xfrm>
        </p:spPr>
        <p:txBody>
          <a:bodyPr/>
          <a:lstStyle/>
          <a:p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Haushaltsrede von </a:t>
            </a:r>
            <a: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spc="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Kämmerer</a:t>
            </a:r>
            <a:b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spc="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Dirk Meussen</a:t>
            </a:r>
            <a: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DE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am 11.10.2018</a:t>
            </a:r>
            <a:b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zur Einbringung des Etats und des Stellenplans</a:t>
            </a:r>
            <a:endParaRPr lang="de-DE" sz="5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 2019 – Entwurf –</a:t>
            </a:r>
          </a:p>
        </p:txBody>
      </p:sp>
    </p:spTree>
    <p:extLst>
      <p:ext uri="{BB962C8B-B14F-4D97-AF65-F5344CB8AC3E}">
        <p14:creationId xmlns:p14="http://schemas.microsoft.com/office/powerpoint/2010/main" val="198510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Schwierige Rahmendaten</a:t>
            </a:r>
          </a:p>
        </p:txBody>
      </p:sp>
      <p:pic>
        <p:nvPicPr>
          <p:cNvPr id="1026" name="Picture 2" descr="C:\Users\a160107\ownCloud\webWichtige-Impulse-für-Haushaltsberatung-gesetzt-1024x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2" y="1988800"/>
            <a:ext cx="6502401" cy="43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09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„Überschuss“ 2019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=</a:t>
            </a:r>
          </a:p>
          <a:p>
            <a:pPr marL="0" indent="0" algn="ctr">
              <a:buNone/>
            </a:pPr>
            <a:r>
              <a:rPr lang="de-DE" sz="7200" b="1" dirty="0" smtClean="0">
                <a:latin typeface="Calibri" pitchFamily="34" charset="0"/>
                <a:cs typeface="Calibri" pitchFamily="34" charset="0"/>
              </a:rPr>
              <a:t>292.827 €</a:t>
            </a:r>
          </a:p>
          <a:p>
            <a:pPr marL="0" indent="0" algn="ctr">
              <a:buNone/>
            </a:pPr>
            <a:r>
              <a:rPr lang="de-DE" sz="28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(= 0,28 % des Gesamtvolumens!)</a:t>
            </a:r>
            <a:endParaRPr lang="de-DE" sz="2800" b="1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Inhaltsplatzhalter 1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  <a:extLst/>
        </p:spPr>
        <p:txBody>
          <a:bodyPr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114300" indent="0" algn="just">
              <a:buFontTx/>
              <a:buNone/>
              <a:defRPr/>
            </a:pPr>
            <a:endParaRPr lang="de-DE" sz="20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Ergebnisplanung</a:t>
            </a:r>
          </a:p>
        </p:txBody>
      </p:sp>
    </p:spTree>
    <p:extLst>
      <p:ext uri="{BB962C8B-B14F-4D97-AF65-F5344CB8AC3E}">
        <p14:creationId xmlns:p14="http://schemas.microsoft.com/office/powerpoint/2010/main" val="119212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Erträge und Aufwendungen</a:t>
            </a:r>
          </a:p>
        </p:txBody>
      </p:sp>
      <p:grpSp>
        <p:nvGrpSpPr>
          <p:cNvPr id="135189" name="Group 1045"/>
          <p:cNvGrpSpPr>
            <a:grpSpLocks/>
          </p:cNvGrpSpPr>
          <p:nvPr/>
        </p:nvGrpSpPr>
        <p:grpSpPr bwMode="auto">
          <a:xfrm>
            <a:off x="762000" y="1981201"/>
            <a:ext cx="3089920" cy="1376363"/>
            <a:chOff x="480" y="1248"/>
            <a:chExt cx="1536" cy="867"/>
          </a:xfrm>
        </p:grpSpPr>
        <p:sp>
          <p:nvSpPr>
            <p:cNvPr id="5129" name="Text Box 1027"/>
            <p:cNvSpPr txBox="1">
              <a:spLocks noChangeArrowheads="1"/>
            </p:cNvSpPr>
            <p:nvPr/>
          </p:nvSpPr>
          <p:spPr bwMode="auto">
            <a:xfrm>
              <a:off x="480" y="1248"/>
              <a:ext cx="1536" cy="4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Erträge</a:t>
              </a:r>
              <a:endParaRPr lang="de-DE" sz="1600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30" name="Text Box 1032"/>
            <p:cNvSpPr txBox="1">
              <a:spLocks noChangeArrowheads="1"/>
            </p:cNvSpPr>
            <p:nvPr/>
          </p:nvSpPr>
          <p:spPr bwMode="auto">
            <a:xfrm>
              <a:off x="480" y="1747"/>
              <a:ext cx="153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105,332 </a:t>
              </a:r>
              <a:r>
                <a:rPr lang="de-DE" sz="3200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grpSp>
        <p:nvGrpSpPr>
          <p:cNvPr id="135190" name="Group 1046"/>
          <p:cNvGrpSpPr>
            <a:grpSpLocks/>
          </p:cNvGrpSpPr>
          <p:nvPr/>
        </p:nvGrpSpPr>
        <p:grpSpPr bwMode="auto">
          <a:xfrm>
            <a:off x="4953000" y="1981201"/>
            <a:ext cx="3581400" cy="1376363"/>
            <a:chOff x="3120" y="1248"/>
            <a:chExt cx="2256" cy="867"/>
          </a:xfrm>
        </p:grpSpPr>
        <p:sp>
          <p:nvSpPr>
            <p:cNvPr id="5127" name="Text Box 1029"/>
            <p:cNvSpPr txBox="1">
              <a:spLocks noChangeArrowheads="1"/>
            </p:cNvSpPr>
            <p:nvPr/>
          </p:nvSpPr>
          <p:spPr bwMode="auto">
            <a:xfrm>
              <a:off x="3120" y="1248"/>
              <a:ext cx="2256" cy="4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25000"/>
                </a:lnSpc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Aufwendungen</a:t>
              </a:r>
              <a:endParaRPr lang="de-DE" sz="1600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endParaRPr>
            </a:p>
          </p:txBody>
        </p:sp>
        <p:sp>
          <p:nvSpPr>
            <p:cNvPr id="5128" name="Text Box 1033"/>
            <p:cNvSpPr txBox="1">
              <a:spLocks noChangeArrowheads="1"/>
            </p:cNvSpPr>
            <p:nvPr/>
          </p:nvSpPr>
          <p:spPr bwMode="auto">
            <a:xfrm>
              <a:off x="3120" y="1747"/>
              <a:ext cx="225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sz="3200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105,039 </a:t>
              </a:r>
              <a:r>
                <a:rPr lang="de-DE" sz="3200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Mio. €</a:t>
              </a:r>
            </a:p>
          </p:txBody>
        </p:sp>
      </p:grpSp>
      <p:sp>
        <p:nvSpPr>
          <p:cNvPr id="135186" name="AutoShape 1042"/>
          <p:cNvSpPr>
            <a:spLocks noChangeArrowheads="1"/>
          </p:cNvSpPr>
          <p:nvPr/>
        </p:nvSpPr>
        <p:spPr bwMode="auto">
          <a:xfrm>
            <a:off x="609600" y="4191000"/>
            <a:ext cx="1752600" cy="609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35187" name="Text Box 1043"/>
          <p:cNvSpPr txBox="1">
            <a:spLocks noChangeArrowheads="1"/>
          </p:cNvSpPr>
          <p:nvPr/>
        </p:nvSpPr>
        <p:spPr bwMode="auto">
          <a:xfrm>
            <a:off x="2514600" y="4114800"/>
            <a:ext cx="583782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</a:pPr>
            <a:r>
              <a:rPr lang="de-DE" sz="40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„Überschuss“ </a:t>
            </a:r>
            <a:r>
              <a:rPr lang="de-DE" sz="4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=  </a:t>
            </a:r>
            <a:r>
              <a:rPr lang="de-DE" sz="40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292.827 €</a:t>
            </a:r>
            <a:endParaRPr lang="de-DE" sz="4000" dirty="0">
              <a:solidFill>
                <a:srgbClr val="FFFFFF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3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6" grpId="0" animBg="1"/>
      <p:bldP spid="13518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</a:t>
            </a:r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Haushaltsausgleichs</a:t>
            </a:r>
            <a:endParaRPr lang="de-DE" sz="40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0787" name="Text Box 19"/>
          <p:cNvSpPr txBox="1">
            <a:spLocks noChangeArrowheads="1"/>
          </p:cNvSpPr>
          <p:nvPr/>
        </p:nvSpPr>
        <p:spPr bwMode="auto">
          <a:xfrm>
            <a:off x="673100" y="1949450"/>
            <a:ext cx="8534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4728" y="1949450"/>
            <a:ext cx="904927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Prognose mittelfristige Ergebnisplanung </a:t>
            </a:r>
            <a:r>
              <a:rPr lang="de-DE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2018:</a:t>
            </a: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	         	</a:t>
            </a:r>
            <a:r>
              <a:rPr lang="de-DE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679.000 </a:t>
            </a: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€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de-DE" sz="2000" u="sng" dirty="0">
                <a:solidFill>
                  <a:srgbClr val="FFFFFF"/>
                </a:solidFill>
                <a:latin typeface="Calibri" panose="020F0502020204030204" pitchFamily="34" charset="0"/>
              </a:rPr>
              <a:t>+ Verbesserungen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Aufkommen der Gewerbesteuer		             	             +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1.025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Kreisumlage (allgemeiner Teil und SGB II-Beteiligung)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+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602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Zinsen Liquiditätskredite (Kassenkredite)				+ 200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Veräußerung von Grundstücken und Gebäuden			+ 366	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Aufwands- und Unterhaltungspauschale				+ 407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Schul- und Bildungspauschale (konsumtiv)			+ 143	TEUR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64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440" y="116540"/>
            <a:ext cx="8229600" cy="936625"/>
          </a:xfrm>
        </p:spPr>
        <p:txBody>
          <a:bodyPr/>
          <a:lstStyle/>
          <a:p>
            <a:r>
              <a:rPr lang="de-DE" sz="40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Entstehung des </a:t>
            </a:r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Haushaltsausgleichs</a:t>
            </a:r>
            <a:endParaRPr lang="de-DE" sz="4000" dirty="0"/>
          </a:p>
        </p:txBody>
      </p:sp>
      <p:sp>
        <p:nvSpPr>
          <p:cNvPr id="6" name="Textfeld 5"/>
          <p:cNvSpPr txBox="1"/>
          <p:nvPr/>
        </p:nvSpPr>
        <p:spPr>
          <a:xfrm>
            <a:off x="107380" y="2276872"/>
            <a:ext cx="1303381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u="sng" dirty="0">
                <a:solidFill>
                  <a:srgbClr val="FFFFFF"/>
                </a:solidFill>
                <a:latin typeface="Calibri" panose="020F0502020204030204" pitchFamily="34" charset="0"/>
              </a:rPr>
              <a:t>- Verschlechterungen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Zuschüsse für den laufenden Betrieb von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Kindergärten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     - 1.283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Personal-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und Versorgungsaufwendungen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      - 1.186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Schlüsselzuweisungen					            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- 1.116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Familienergänzende Hilfen					- 269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Anlage und Pflege von Spielplätzen				  - 73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Abschreibungen						- 162 TEUR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=&gt; </a:t>
            </a:r>
            <a:r>
              <a:rPr lang="de-DE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Überschuss </a:t>
            </a:r>
            <a:r>
              <a:rPr lang="de-DE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2019     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                                                         </a:t>
            </a:r>
            <a:r>
              <a:rPr lang="de-DE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de-DE" sz="2400" dirty="0">
                <a:solidFill>
                  <a:srgbClr val="FFFFFF"/>
                </a:solidFill>
                <a:latin typeface="Calibri" panose="020F0502020204030204" pitchFamily="34" charset="0"/>
              </a:rPr>
              <a:t>		 </a:t>
            </a:r>
            <a:r>
              <a:rPr lang="de-DE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293 </a:t>
            </a:r>
            <a:r>
              <a:rPr lang="de-DE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TEUR</a:t>
            </a:r>
            <a:endParaRPr lang="de-DE" sz="2000" b="1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25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5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Investitionen 2019</a:t>
            </a:r>
            <a:endParaRPr lang="de-DE" sz="5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48606" y="1556740"/>
            <a:ext cx="11264622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rgbClr val="FFFFFF"/>
                </a:solidFill>
                <a:latin typeface="Calibri" panose="020F0502020204030204" pitchFamily="34" charset="0"/>
              </a:rPr>
              <a:t>Wesentliche Investitionsmaßnahmen</a:t>
            </a:r>
          </a:p>
          <a:p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Straßen- und Radwegebaumaßnahmen	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1,39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</a:p>
          <a:p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     </a:t>
            </a:r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</a:rPr>
              <a:t>  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Baugebiet „</a:t>
            </a:r>
            <a:r>
              <a:rPr lang="de-DE" sz="1600" dirty="0" err="1">
                <a:solidFill>
                  <a:srgbClr val="FFFFFF"/>
                </a:solidFill>
                <a:latin typeface="Calibri" panose="020F0502020204030204" pitchFamily="34" charset="0"/>
              </a:rPr>
              <a:t>Elterbreischlag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“ , Borkenbergestraße,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Am </a:t>
            </a:r>
            <a:r>
              <a:rPr lang="de-DE" sz="1600" dirty="0" err="1" smtClean="0">
                <a:solidFill>
                  <a:srgbClr val="FFFFFF"/>
                </a:solidFill>
                <a:latin typeface="Calibri" panose="020F0502020204030204" pitchFamily="34" charset="0"/>
              </a:rPr>
              <a:t>Schiötten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, </a:t>
            </a:r>
            <a:r>
              <a:rPr lang="de-DE" sz="1600" dirty="0" err="1" smtClean="0">
                <a:solidFill>
                  <a:srgbClr val="FFFFFF"/>
                </a:solidFill>
                <a:latin typeface="Calibri" panose="020F0502020204030204" pitchFamily="34" charset="0"/>
              </a:rPr>
              <a:t>Antoniusstraße</a:t>
            </a:r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Hochbaumaßnahme			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0,24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</a:p>
          <a:p>
            <a:r>
              <a:rPr lang="de-DE" dirty="0">
                <a:solidFill>
                  <a:srgbClr val="FFFFFF"/>
                </a:solidFill>
                <a:latin typeface="Calibri" panose="020F0502020204030204" pitchFamily="34" charset="0"/>
              </a:rPr>
              <a:t>      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Erweiterung </a:t>
            </a:r>
            <a:r>
              <a:rPr lang="de-DE" sz="1600" dirty="0" err="1" smtClean="0">
                <a:solidFill>
                  <a:srgbClr val="FFFFFF"/>
                </a:solidFill>
                <a:latin typeface="Calibri" panose="020F0502020204030204" pitchFamily="34" charset="0"/>
              </a:rPr>
              <a:t>Juniorkita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Sythen</a:t>
            </a:r>
            <a:endParaRPr lang="de-DE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Sonstige wesentliche Baumaßnahmen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	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0,5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Kinderspielplätze,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Friedhöfe, Kunstrasenplatz Lippramsdorf</a:t>
            </a:r>
            <a:endParaRPr lang="de-DE" sz="16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Erwerb von beweglichen Sachen des Anlagevermögens 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2,16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Fahrzeuge und Geräte für Feuerwehr und Technische Dienste,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Schulbereich, Kindertageseinrichtungen</a:t>
            </a:r>
          </a:p>
          <a:p>
            <a:pPr marL="342900" indent="-342900">
              <a:buSzPct val="128000"/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Erwerb von Grundstücken und Gebäuden			</a:t>
            </a:r>
            <a:r>
              <a:rPr lang="de-DE" sz="20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1,58 </a:t>
            </a:r>
            <a:r>
              <a:rPr lang="de-DE" sz="2000" dirty="0">
                <a:solidFill>
                  <a:srgbClr val="FFFFFF"/>
                </a:solidFill>
                <a:latin typeface="Calibri" panose="020F0502020204030204" pitchFamily="34" charset="0"/>
              </a:rPr>
              <a:t>Mio. €			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  insb.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Restzahlung  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Asylbewerberunterkunft </a:t>
            </a:r>
            <a:r>
              <a:rPr lang="de-DE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an die Stadtwerke </a:t>
            </a:r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GmbH</a:t>
            </a:r>
          </a:p>
          <a:p>
            <a:r>
              <a:rPr lang="de-DE" sz="1600" dirty="0">
                <a:solidFill>
                  <a:srgbClr val="FFFFFF"/>
                </a:solidFill>
                <a:latin typeface="Calibri" panose="020F0502020204030204" pitchFamily="34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56933827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Finanzierung der Investitionen</a:t>
            </a:r>
            <a:endParaRPr lang="de-DE" sz="48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07380" y="1600200"/>
            <a:ext cx="8929240" cy="5257800"/>
          </a:xfrm>
        </p:spPr>
        <p:txBody>
          <a:bodyPr/>
          <a:lstStyle/>
          <a:p>
            <a:endParaRPr lang="de-DE" sz="700" dirty="0" smtClean="0">
              <a:latin typeface="Calibri" panose="020F0502020204030204" pitchFamily="34" charset="0"/>
            </a:endParaRPr>
          </a:p>
          <a:p>
            <a:r>
              <a:rPr lang="de-DE" sz="2000" dirty="0" smtClean="0">
                <a:latin typeface="Calibri" panose="020F0502020204030204" pitchFamily="34" charset="0"/>
              </a:rPr>
              <a:t>Zuweisungen für Baumaßnahmen		 	     	0,26 Mio. €           </a:t>
            </a:r>
          </a:p>
          <a:p>
            <a:r>
              <a:rPr lang="de-DE" sz="2000" dirty="0">
                <a:latin typeface="Calibri" panose="020F0502020204030204" pitchFamily="34" charset="0"/>
              </a:rPr>
              <a:t>Investitionspauschale</a:t>
            </a:r>
            <a:r>
              <a:rPr lang="de-DE" sz="2000" dirty="0" smtClean="0">
                <a:latin typeface="Calibri" panose="020F0502020204030204" pitchFamily="34" charset="0"/>
              </a:rPr>
              <a:t> nach dem GFG	  	    	     	2,50 Mio. €</a:t>
            </a: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  <a:ea typeface="+mn-ea"/>
                <a:cs typeface="+mn-cs"/>
              </a:rPr>
              <a:t>Fachpauschalen</a:t>
            </a:r>
            <a:r>
              <a:rPr lang="de-DE" sz="2000" dirty="0" smtClean="0">
                <a:latin typeface="Calibri" panose="020F0502020204030204" pitchFamily="34" charset="0"/>
              </a:rPr>
              <a:t>						0,50 </a:t>
            </a:r>
            <a:r>
              <a:rPr lang="de-DE" sz="2000" dirty="0">
                <a:latin typeface="Calibri" panose="020F0502020204030204" pitchFamily="34" charset="0"/>
              </a:rPr>
              <a:t>Mio. </a:t>
            </a:r>
            <a:r>
              <a:rPr lang="de-DE" sz="2000" dirty="0" smtClean="0">
                <a:latin typeface="Calibri" panose="020F0502020204030204" pitchFamily="34" charset="0"/>
              </a:rPr>
              <a:t>€</a:t>
            </a:r>
          </a:p>
          <a:p>
            <a:pPr marL="360363" lvl="1" indent="0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(investiver Anteil Schul-und </a:t>
            </a:r>
            <a:r>
              <a:rPr lang="de-DE" sz="1600" dirty="0">
                <a:latin typeface="Calibri" panose="020F0502020204030204" pitchFamily="34" charset="0"/>
              </a:rPr>
              <a:t>Sportpauschale, Feuerschutzpauschale) </a:t>
            </a:r>
            <a:r>
              <a:rPr lang="de-DE" sz="2000" dirty="0" smtClean="0">
                <a:latin typeface="Calibri" panose="020F0502020204030204" pitchFamily="34" charset="0"/>
              </a:rPr>
              <a:t>			</a:t>
            </a:r>
          </a:p>
          <a:p>
            <a:pPr marL="360363" lvl="1" indent="-360363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Beiträge und ähnliche Entgelte			    	     	0,29 </a:t>
            </a:r>
            <a:r>
              <a:rPr lang="de-DE" sz="2000" dirty="0">
                <a:latin typeface="Calibri" panose="020F0502020204030204" pitchFamily="34" charset="0"/>
              </a:rPr>
              <a:t>Mio. €</a:t>
            </a: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Erschließungsbeiträge)</a:t>
            </a:r>
            <a:endParaRPr lang="de-DE" sz="1600" dirty="0">
              <a:latin typeface="Calibri" panose="020F05020202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Veräußerung von Sachanlagen	</a:t>
            </a:r>
            <a:r>
              <a:rPr lang="de-DE" sz="2000" dirty="0">
                <a:latin typeface="Calibri" panose="020F0502020204030204" pitchFamily="34" charset="0"/>
              </a:rPr>
              <a:t> </a:t>
            </a:r>
            <a:r>
              <a:rPr lang="de-DE" sz="2000" dirty="0" smtClean="0">
                <a:latin typeface="Calibri" panose="020F0502020204030204" pitchFamily="34" charset="0"/>
              </a:rPr>
              <a:t>           	 	     	     	0,74 Mio. €</a:t>
            </a:r>
          </a:p>
          <a:p>
            <a:pPr marL="0" lvl="1" indent="360363">
              <a:buNone/>
            </a:pPr>
            <a:r>
              <a:rPr lang="de-DE" sz="1600" dirty="0" smtClean="0">
                <a:latin typeface="Calibri" panose="020F0502020204030204" pitchFamily="34" charset="0"/>
              </a:rPr>
              <a:t>(z. B. Grundstücksverkäufe)</a:t>
            </a:r>
            <a:endParaRPr lang="de-DE" sz="1600" dirty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endParaRPr lang="de-DE" sz="2000" b="1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Investive Einzahlungen insgesamt			                 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smtClean="0">
                <a:latin typeface="Calibri" panose="020F0502020204030204" pitchFamily="34" charset="0"/>
              </a:rPr>
              <a:t>    	5,14 Mio. €</a:t>
            </a:r>
          </a:p>
          <a:p>
            <a:pPr marL="0" lvl="1" indent="0">
              <a:buNone/>
            </a:pPr>
            <a:r>
              <a:rPr lang="de-DE" sz="2000" b="1" dirty="0" smtClean="0">
                <a:latin typeface="Calibri" panose="020F0502020204030204" pitchFamily="34" charset="0"/>
              </a:rPr>
              <a:t>Investitionen insgesamt			</a:t>
            </a: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b="1" dirty="0" smtClean="0">
                <a:latin typeface="Calibri" panose="020F0502020204030204" pitchFamily="34" charset="0"/>
              </a:rPr>
              <a:t>	      	6,41 Mio. €</a:t>
            </a:r>
            <a:r>
              <a:rPr lang="de-DE" sz="2000" dirty="0" smtClean="0">
                <a:latin typeface="Calibri" panose="020F0502020204030204" pitchFamily="34" charset="0"/>
              </a:rPr>
              <a:t/>
            </a:r>
            <a:br>
              <a:rPr lang="de-DE" sz="2000" dirty="0" smtClean="0">
                <a:latin typeface="Calibri" panose="020F0502020204030204" pitchFamily="34" charset="0"/>
              </a:rPr>
            </a:br>
            <a:endParaRPr lang="de-DE" sz="2000" dirty="0" smtClean="0">
              <a:latin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de-DE" sz="2000" dirty="0" smtClean="0">
                <a:latin typeface="Calibri" panose="020F0502020204030204" pitchFamily="34" charset="0"/>
              </a:rPr>
              <a:t>Sollten in der Haushaltsausführung die investiven Auszahlungen die investiven Einzahlungen übersteigen, wird eine Kreditfinanzierung notwendig.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337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490" y="188550"/>
            <a:ext cx="7762056" cy="756250"/>
          </a:xfrm>
        </p:spPr>
        <p:txBody>
          <a:bodyPr/>
          <a:lstStyle/>
          <a:p>
            <a:pPr eaLnBrk="1" hangingPunct="1"/>
            <a:r>
              <a:rPr lang="de-DE" sz="36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Personal- u. Versorgungsaufwendungen</a:t>
            </a:r>
            <a:endParaRPr lang="de-DE" sz="36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88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6808746"/>
              </p:ext>
            </p:extLst>
          </p:nvPr>
        </p:nvGraphicFramePr>
        <p:xfrm>
          <a:off x="107504" y="1639420"/>
          <a:ext cx="8928992" cy="5309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7018" name="Group 890"/>
          <p:cNvGrpSpPr>
            <a:grpSpLocks/>
          </p:cNvGrpSpPr>
          <p:nvPr/>
        </p:nvGrpSpPr>
        <p:grpSpPr bwMode="auto">
          <a:xfrm>
            <a:off x="1403648" y="1643323"/>
            <a:ext cx="1875699" cy="615951"/>
            <a:chOff x="-4833" y="469"/>
            <a:chExt cx="1737" cy="388"/>
          </a:xfrm>
        </p:grpSpPr>
        <p:sp>
          <p:nvSpPr>
            <p:cNvPr id="8198" name="Rectangle 886"/>
            <p:cNvSpPr>
              <a:spLocks noChangeArrowheads="1"/>
            </p:cNvSpPr>
            <p:nvPr/>
          </p:nvSpPr>
          <p:spPr bwMode="auto">
            <a:xfrm>
              <a:off x="-4829" y="469"/>
              <a:ext cx="1733" cy="19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14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Personalaufwand</a:t>
              </a:r>
            </a:p>
          </p:txBody>
        </p:sp>
        <p:sp>
          <p:nvSpPr>
            <p:cNvPr id="8199" name="Rectangle 887"/>
            <p:cNvSpPr>
              <a:spLocks noChangeArrowheads="1"/>
            </p:cNvSpPr>
            <p:nvPr/>
          </p:nvSpPr>
          <p:spPr bwMode="auto">
            <a:xfrm>
              <a:off x="-4833" y="663"/>
              <a:ext cx="1737" cy="194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Versorgungsaufwand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0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36625"/>
          </a:xfrm>
        </p:spPr>
        <p:txBody>
          <a:bodyPr/>
          <a:lstStyle/>
          <a:p>
            <a: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Stellenplan</a:t>
            </a:r>
            <a:br>
              <a:rPr lang="de-DE" sz="40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de-DE" sz="24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(Gesamt)</a:t>
            </a:r>
            <a:endParaRPr lang="de-DE" sz="24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025692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0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			</a:t>
            </a:r>
            <a:endParaRPr lang="de-DE" sz="1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15888"/>
            <a:ext cx="8229600" cy="936625"/>
          </a:xfrm>
        </p:spPr>
        <p:txBody>
          <a:bodyPr/>
          <a:lstStyle/>
          <a:p>
            <a:pPr eaLnBrk="1" hangingPunct="1"/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Prognoserechnung </a:t>
            </a:r>
            <a:r>
              <a:rPr lang="de-DE" sz="48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2019 </a:t>
            </a:r>
            <a:r>
              <a:rPr lang="de-DE" sz="4800" kern="1200" dirty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- 2021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393980"/>
              </p:ext>
            </p:extLst>
          </p:nvPr>
        </p:nvGraphicFramePr>
        <p:xfrm>
          <a:off x="2483710" y="1628749"/>
          <a:ext cx="6030413" cy="5249699"/>
        </p:xfrm>
        <a:graphic>
          <a:graphicData uri="http://schemas.openxmlformats.org/drawingml/2006/table">
            <a:tbl>
              <a:tblPr/>
              <a:tblGrid>
                <a:gridCol w="3368603"/>
                <a:gridCol w="887270"/>
                <a:gridCol w="887270"/>
                <a:gridCol w="887270"/>
              </a:tblGrid>
              <a:tr h="433744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2019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2020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52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Beträge in </a:t>
                      </a:r>
                      <a:r>
                        <a:rPr lang="de-DE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TEuro</a:t>
                      </a:r>
                      <a:endParaRPr lang="de-DE" sz="900" b="0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de-DE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HSP 2012 – 2021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1.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2.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2.616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20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720000" algn="l"/>
                        </a:tabLst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3.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2.383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68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4. Fortschreibung</a:t>
                      </a:r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2.482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5.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1.664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3.428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0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1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6. Fortschreibung</a:t>
                      </a: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2.641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2.854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kumimoji="0" lang="de-DE" sz="16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Ergebnisse 7. Fortschreibung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  <a:endParaRPr kumimoji="0" lang="de-DE" sz="16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16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1.131</a:t>
                      </a:r>
                    </a:p>
                  </a:txBody>
                  <a:tcPr marL="7481" marR="7481" marT="74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 bwMode="auto">
          <a:xfrm>
            <a:off x="2411700" y="6309400"/>
            <a:ext cx="6173251" cy="396055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800" b="1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0" y="1628749"/>
            <a:ext cx="1918349" cy="129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54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460" y="152400"/>
            <a:ext cx="8209140" cy="936625"/>
          </a:xfrm>
        </p:spPr>
        <p:txBody>
          <a:bodyPr/>
          <a:lstStyle/>
          <a:p>
            <a:r>
              <a:rPr lang="de-DE" sz="36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der Schlüsselzuweisungen</a:t>
            </a:r>
            <a:endParaRPr lang="de-DE" sz="36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148115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Gerade Verbindung 3"/>
          <p:cNvCxnSpPr/>
          <p:nvPr/>
        </p:nvCxnSpPr>
        <p:spPr bwMode="auto">
          <a:xfrm>
            <a:off x="7811750" y="5913276"/>
            <a:ext cx="0" cy="7846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Gerade Verbindung 4"/>
          <p:cNvCxnSpPr/>
          <p:nvPr/>
        </p:nvCxnSpPr>
        <p:spPr bwMode="auto">
          <a:xfrm flipH="1">
            <a:off x="9000492" y="5913276"/>
            <a:ext cx="5357" cy="7846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feld 1"/>
          <p:cNvSpPr txBox="1"/>
          <p:nvPr/>
        </p:nvSpPr>
        <p:spPr>
          <a:xfrm>
            <a:off x="7811750" y="6539154"/>
            <a:ext cx="1188742" cy="158812"/>
          </a:xfrm>
          <a:prstGeom prst="rect">
            <a:avLst/>
          </a:prstGeom>
          <a:solidFill>
            <a:schemeClr val="accent1">
              <a:alpha val="64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Plan!</a:t>
            </a:r>
            <a:endParaRPr lang="de-DE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869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5915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Schlüsselzuweisung - Systematik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636" y="1664804"/>
            <a:ext cx="6552728" cy="499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0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350465"/>
              </p:ext>
            </p:extLst>
          </p:nvPr>
        </p:nvGraphicFramePr>
        <p:xfrm>
          <a:off x="107504" y="1916833"/>
          <a:ext cx="8908725" cy="4525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260"/>
                <a:gridCol w="1368152"/>
                <a:gridCol w="1188132"/>
                <a:gridCol w="1368152"/>
                <a:gridCol w="2644029"/>
              </a:tblGrid>
              <a:tr h="707597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Schlüsselzuweisung - Bedarf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07504" y="2708919"/>
            <a:ext cx="2385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Hauptansatz</a:t>
            </a:r>
            <a:r>
              <a:rPr lang="de-DE" sz="24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7504" y="3320988"/>
            <a:ext cx="272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Schüleransatz</a:t>
            </a:r>
            <a:r>
              <a:rPr lang="de-DE" sz="24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7504" y="5188260"/>
            <a:ext cx="3269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Soziallastenansatz</a:t>
            </a:r>
            <a:r>
              <a:rPr lang="de-DE" sz="28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11466" y="5771485"/>
            <a:ext cx="3449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Zentralitätsansatz</a:t>
            </a:r>
            <a:r>
              <a:rPr lang="de-DE" sz="28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07504" y="3986583"/>
            <a:ext cx="294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- </a:t>
            </a:r>
            <a:r>
              <a:rPr lang="de-DE" sz="1600" dirty="0">
                <a:solidFill>
                  <a:srgbClr val="FFFFFF"/>
                </a:solidFill>
              </a:rPr>
              <a:t>Ganztagsschüler: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07504" y="4618047"/>
            <a:ext cx="294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- </a:t>
            </a:r>
            <a:r>
              <a:rPr lang="de-DE" sz="1600" dirty="0">
                <a:solidFill>
                  <a:srgbClr val="FFFFFF"/>
                </a:solidFill>
              </a:rPr>
              <a:t>Halbtagsschüler: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448154" y="1999537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GFG 2018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959932" y="1988165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FFFFFF"/>
                </a:solidFill>
              </a:rPr>
              <a:t>sofia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966932" y="2007182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GFG 2019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516216" y="2007182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Veränderung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802069" y="3971706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2,15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966827" y="3971706"/>
            <a:ext cx="1085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3,1807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5328084" y="3971706"/>
            <a:ext cx="83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2,67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732240" y="4355915"/>
            <a:ext cx="141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C6E04"/>
                </a:solidFill>
              </a:rPr>
              <a:t>+ 375.000 €</a:t>
            </a:r>
            <a:endParaRPr lang="de-DE" sz="2400" dirty="0">
              <a:solidFill>
                <a:srgbClr val="FC6E04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837256" y="4638470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0,85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966827" y="4652489"/>
            <a:ext cx="1085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1,1433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28084" y="4618047"/>
            <a:ext cx="83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1,00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2722583" y="5279678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17,63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909155" y="5279678"/>
            <a:ext cx="105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15,9604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13460" y="5280855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16,80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734097" y="5265204"/>
            <a:ext cx="141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C6E04"/>
                </a:solidFill>
              </a:rPr>
              <a:t>+ 100.000 €</a:t>
            </a:r>
            <a:endParaRPr lang="de-DE" sz="2400" dirty="0">
              <a:solidFill>
                <a:srgbClr val="FC6E04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2856598" y="5852239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0,52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436096" y="5848429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0,61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3994702" y="5853416"/>
            <a:ext cx="105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0,6973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6734097" y="5859405"/>
            <a:ext cx="141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C6E04"/>
                </a:solidFill>
              </a:rPr>
              <a:t>+ 650.000 €</a:t>
            </a:r>
            <a:endParaRPr lang="de-DE" sz="2400" dirty="0">
              <a:solidFill>
                <a:srgbClr val="FC6E04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2722591" y="2755085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102,3</a:t>
            </a:r>
            <a:endParaRPr lang="de-DE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02177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5915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„Einwohnerveredelung“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7778621" cy="503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0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98914"/>
              </p:ext>
            </p:extLst>
          </p:nvPr>
        </p:nvGraphicFramePr>
        <p:xfrm>
          <a:off x="107504" y="1916833"/>
          <a:ext cx="8908725" cy="4525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260"/>
                <a:gridCol w="1368152"/>
                <a:gridCol w="1188132"/>
                <a:gridCol w="1368152"/>
                <a:gridCol w="2644029"/>
              </a:tblGrid>
              <a:tr h="707597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636264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Schlüsselzuweisung - Bedarf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07504" y="2708919"/>
            <a:ext cx="2385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Hauptansatz</a:t>
            </a:r>
            <a:r>
              <a:rPr lang="de-DE" sz="24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7504" y="3320988"/>
            <a:ext cx="272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Schüleransatz</a:t>
            </a:r>
            <a:r>
              <a:rPr lang="de-DE" sz="24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7504" y="5188260"/>
            <a:ext cx="3269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Soziallastenansatz</a:t>
            </a:r>
            <a:r>
              <a:rPr lang="de-DE" sz="28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11466" y="5771485"/>
            <a:ext cx="3449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Zentralitätsansatz</a:t>
            </a:r>
            <a:r>
              <a:rPr lang="de-DE" sz="280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07504" y="3986583"/>
            <a:ext cx="294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- </a:t>
            </a:r>
            <a:r>
              <a:rPr lang="de-DE" sz="1600" dirty="0">
                <a:solidFill>
                  <a:srgbClr val="FFFFFF"/>
                </a:solidFill>
              </a:rPr>
              <a:t>Ganztagsschüler: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07504" y="4618047"/>
            <a:ext cx="294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- </a:t>
            </a:r>
            <a:r>
              <a:rPr lang="de-DE" sz="1600" dirty="0">
                <a:solidFill>
                  <a:srgbClr val="FFFFFF"/>
                </a:solidFill>
              </a:rPr>
              <a:t>Halbtagsschüler: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448154" y="1999537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GFG 2018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959932" y="1988165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FFFFFF"/>
                </a:solidFill>
              </a:rPr>
              <a:t>sofia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966932" y="2007182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GFG 2019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516216" y="2007182"/>
            <a:ext cx="2385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Veränderung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802069" y="3971706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2,15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966827" y="3971706"/>
            <a:ext cx="1085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3,1807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5328084" y="3971706"/>
            <a:ext cx="83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2,67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732240" y="4355915"/>
            <a:ext cx="141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C6E04"/>
                </a:solidFill>
              </a:rPr>
              <a:t>+ 375.000 €</a:t>
            </a:r>
            <a:endParaRPr lang="de-DE" sz="2400" dirty="0">
              <a:solidFill>
                <a:srgbClr val="FC6E04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837256" y="4638470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0,85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966827" y="4652489"/>
            <a:ext cx="1085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1,1433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5328084" y="4618047"/>
            <a:ext cx="83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1,00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2722583" y="5279678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17,63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909155" y="5279678"/>
            <a:ext cx="105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15,9604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313460" y="5280855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16,80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734097" y="5265204"/>
            <a:ext cx="141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C6E04"/>
                </a:solidFill>
              </a:rPr>
              <a:t>+ 100.000 €</a:t>
            </a:r>
            <a:endParaRPr lang="de-DE" sz="2400" dirty="0">
              <a:solidFill>
                <a:srgbClr val="FC6E04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2856598" y="5852239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0,52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436096" y="5848429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0,61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3994702" y="5853416"/>
            <a:ext cx="105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0,6973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6734097" y="5859405"/>
            <a:ext cx="141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C6E04"/>
                </a:solidFill>
              </a:rPr>
              <a:t>+ 650.000 €</a:t>
            </a:r>
            <a:endParaRPr lang="de-DE" sz="2400" dirty="0">
              <a:solidFill>
                <a:srgbClr val="FC6E04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2722591" y="2755085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102,3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3994702" y="2755085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101,1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5273221" y="2755085"/>
            <a:ext cx="83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101,1</a:t>
            </a:r>
            <a:endParaRPr lang="de-DE" sz="2400" dirty="0">
              <a:solidFill>
                <a:srgbClr val="FFFFFF"/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6734097" y="2755085"/>
            <a:ext cx="141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C6E04"/>
                </a:solidFill>
              </a:rPr>
              <a:t>- 323.000 €</a:t>
            </a:r>
            <a:endParaRPr lang="de-DE" sz="2400" dirty="0">
              <a:solidFill>
                <a:srgbClr val="FC6E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20652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460" y="152400"/>
            <a:ext cx="8209140" cy="936625"/>
          </a:xfrm>
        </p:spPr>
        <p:txBody>
          <a:bodyPr/>
          <a:lstStyle/>
          <a:p>
            <a:r>
              <a:rPr lang="de-DE" sz="3600" kern="1200" dirty="0" smtClean="0">
                <a:ln w="1905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der Gewerbesteuer</a:t>
            </a:r>
            <a:endParaRPr lang="de-DE" sz="3600" kern="1200" dirty="0">
              <a:ln w="19050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7813"/>
              </p:ext>
            </p:extLst>
          </p:nvPr>
        </p:nvGraphicFramePr>
        <p:xfrm>
          <a:off x="93740" y="1684123"/>
          <a:ext cx="9042400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Gerade Verbindung 3"/>
          <p:cNvCxnSpPr/>
          <p:nvPr/>
        </p:nvCxnSpPr>
        <p:spPr bwMode="auto">
          <a:xfrm>
            <a:off x="7876020" y="5913276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Gerade Verbindung 9"/>
          <p:cNvCxnSpPr/>
          <p:nvPr/>
        </p:nvCxnSpPr>
        <p:spPr bwMode="auto">
          <a:xfrm>
            <a:off x="9000492" y="5913276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9868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5915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Änderungsdienst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12" y="1700808"/>
            <a:ext cx="8001000" cy="504596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315656" y="1974031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Reform GFG – 1. Modellrechnung </a:t>
            </a:r>
            <a:endParaRPr lang="de-DE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315656" y="2708920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Entwicklung </a:t>
            </a:r>
            <a:r>
              <a:rPr lang="de-DE" sz="2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FlüAG</a:t>
            </a:r>
            <a:endParaRPr lang="de-DE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315656" y="3436779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Kreisumlage</a:t>
            </a:r>
            <a:endParaRPr lang="de-DE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315656" y="4077072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OGS und Kita</a:t>
            </a:r>
            <a:endParaRPr lang="de-DE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027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2450" y="115888"/>
            <a:ext cx="85915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8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Entwicklung Kassenkredite</a:t>
            </a:r>
            <a:endParaRPr lang="de-DE" sz="4800" dirty="0">
              <a:ln w="19050">
                <a:solidFill>
                  <a:srgbClr val="FFFFFF"/>
                </a:solidFill>
              </a:ln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3889581745"/>
              </p:ext>
            </p:extLst>
          </p:nvPr>
        </p:nvGraphicFramePr>
        <p:xfrm>
          <a:off x="-1260648" y="1556792"/>
          <a:ext cx="1159328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647382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5">
                    <a:lumMod val="50000"/>
                  </a:schemeClr>
                </a:solidFill>
              </a:rPr>
              <a:t>Stand: 15.10.2018</a:t>
            </a:r>
            <a:endParaRPr lang="de-DE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7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idx="1"/>
          </p:nvPr>
        </p:nvSpPr>
        <p:spPr>
          <a:xfrm>
            <a:off x="678918" y="5769260"/>
            <a:ext cx="7643290" cy="1296180"/>
          </a:xfrm>
        </p:spPr>
        <p:txBody>
          <a:bodyPr/>
          <a:lstStyle/>
          <a:p>
            <a:pPr marL="0" indent="0" algn="ctr">
              <a:buNone/>
            </a:pPr>
            <a:endParaRPr lang="de-DE" sz="1000" b="1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de-DE" sz="4000" b="1" dirty="0" smtClean="0">
                <a:latin typeface="Calibri" pitchFamily="34" charset="0"/>
                <a:cs typeface="Calibri" pitchFamily="34" charset="0"/>
              </a:rPr>
              <a:t>Danke für Ihre Aufmerksamkeit!</a:t>
            </a:r>
          </a:p>
          <a:p>
            <a:pPr marL="0" indent="0" algn="ctr">
              <a:buNone/>
            </a:pPr>
            <a:endParaRPr lang="de-DE" sz="4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115888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5400" dirty="0" smtClean="0">
                <a:ln w="19050">
                  <a:solidFill>
                    <a:srgbClr val="FFFFFF"/>
                  </a:solidFill>
                </a:ln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Gute Lektüre!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14" y="1628800"/>
            <a:ext cx="6304644" cy="445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HPräsentation">
  <a:themeElements>
    <a:clrScheme name="HH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H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H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H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H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Bildschirmpräsentation (4:3)</PresentationFormat>
  <Paragraphs>194</Paragraphs>
  <Slides>20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1" baseType="lpstr">
      <vt:lpstr>HHPräsentation</vt:lpstr>
      <vt:lpstr>Haushaltsrede von  Kämmerer Dirk Meussen  am 11.10.2018 zur Einbringung des Etats und des Stellenplans</vt:lpstr>
      <vt:lpstr>PowerPoint-Präsentation</vt:lpstr>
      <vt:lpstr>PowerPoint-Präsentation</vt:lpstr>
      <vt:lpstr>Erträge und Aufwendungen</vt:lpstr>
      <vt:lpstr>Entstehung des Haushaltsausgleichs</vt:lpstr>
      <vt:lpstr>Entstehung des Haushaltsausgleichs</vt:lpstr>
      <vt:lpstr>Investitionen 2019</vt:lpstr>
      <vt:lpstr>Finanzierung der Investitionen</vt:lpstr>
      <vt:lpstr>Personal- u. Versorgungsaufwendungen</vt:lpstr>
      <vt:lpstr>Entwicklung Stellenplan (Gesamt)</vt:lpstr>
      <vt:lpstr>Prognoserechnung 2019 - 2021</vt:lpstr>
      <vt:lpstr>Entwicklung der Schlüsselzuweisungen</vt:lpstr>
      <vt:lpstr>PowerPoint-Präsentation</vt:lpstr>
      <vt:lpstr>PowerPoint-Präsentation</vt:lpstr>
      <vt:lpstr>PowerPoint-Präsentation</vt:lpstr>
      <vt:lpstr>PowerPoint-Präsentation</vt:lpstr>
      <vt:lpstr>Entwicklung der Gewerbesteuer</vt:lpstr>
      <vt:lpstr>PowerPoint-Präsentation</vt:lpstr>
      <vt:lpstr>PowerPoint-Präsentation</vt:lpstr>
      <vt:lpstr>PowerPoint-Präsentation</vt:lpstr>
    </vt:vector>
  </TitlesOfParts>
  <Company>Stadt Haltern am 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Haushaltsrede von  Kämmerer Dirk Meussen  am 11.10.2018 zur Einbringung des Etats und des Stellenplans</dc:title>
  <dc:creator>Meussen, Dirk</dc:creator>
  <cp:lastModifiedBy>Bockey, Georg</cp:lastModifiedBy>
  <cp:revision>29</cp:revision>
  <dcterms:created xsi:type="dcterms:W3CDTF">2018-09-17T14:31:39Z</dcterms:created>
  <dcterms:modified xsi:type="dcterms:W3CDTF">2018-10-11T09:00:40Z</dcterms:modified>
</cp:coreProperties>
</file>