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7" r:id="rId2"/>
    <p:sldId id="265" r:id="rId3"/>
    <p:sldId id="310" r:id="rId4"/>
    <p:sldId id="313" r:id="rId5"/>
    <p:sldId id="314" r:id="rId6"/>
    <p:sldId id="290" r:id="rId7"/>
    <p:sldId id="291" r:id="rId8"/>
    <p:sldId id="292" r:id="rId9"/>
    <p:sldId id="293" r:id="rId10"/>
    <p:sldId id="294" r:id="rId11"/>
    <p:sldId id="312" r:id="rId12"/>
    <p:sldId id="315" r:id="rId13"/>
    <p:sldId id="286" r:id="rId14"/>
    <p:sldId id="306" r:id="rId15"/>
    <p:sldId id="316" r:id="rId16"/>
    <p:sldId id="309" r:id="rId17"/>
    <p:sldId id="311" r:id="rId18"/>
    <p:sldId id="289" r:id="rId19"/>
    <p:sldId id="317" r:id="rId20"/>
    <p:sldId id="258" r:id="rId21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6E04"/>
    <a:srgbClr val="00CCFF"/>
    <a:srgbClr val="BBE0E3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7" autoAdjust="0"/>
    <p:restoredTop sz="94764" autoAdjust="0"/>
  </p:normalViewPr>
  <p:slideViewPr>
    <p:cSldViewPr>
      <p:cViewPr varScale="1">
        <p:scale>
          <a:sx n="79" d="100"/>
          <a:sy n="79" d="100"/>
        </p:scale>
        <p:origin x="-859" y="-72"/>
      </p:cViewPr>
      <p:guideLst>
        <p:guide orient="horz" pos="2160"/>
        <p:guide pos="283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3.xml"/><Relationship Id="rId2" Type="http://schemas.openxmlformats.org/officeDocument/2006/relationships/slide" Target="slides/slide10.xml"/><Relationship Id="rId1" Type="http://schemas.openxmlformats.org/officeDocument/2006/relationships/slide" Target="slides/slide7.xml"/><Relationship Id="rId4" Type="http://schemas.openxmlformats.org/officeDocument/2006/relationships/slide" Target="slides/slide1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Mappe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hPercent val="50"/>
      <c:rotY val="20"/>
      <c:depthPercent val="8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  <c:spPr>
        <a:ln w="12700">
          <a:solidFill>
            <a:srgbClr val="FFFFFF"/>
          </a:solidFill>
          <a:prstDash val="solid"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0.11987979509992157"/>
          <c:y val="2.9297651911772773E-2"/>
          <c:w val="0.83648498331479426"/>
          <c:h val="0.8037614828086225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Personalaufwendungen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2051605608778605E-3"/>
                  <c:y val="-1.186956932155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051605608778605E-3"/>
                  <c:y val="2.37391386431119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051605608778605E-3"/>
                  <c:y val="7.12174159293358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2051605608778605E-3"/>
                  <c:y val="1.4243483185867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2051605608778605E-3"/>
                  <c:y val="2.1365224778800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2051605608778605E-3"/>
                  <c:y val="1.6617397050178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2051605608778605E-3"/>
                  <c:y val="2.6113052507423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6025802804389303E-3"/>
                  <c:y val="3.3234794100356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2051605608778605E-3"/>
                  <c:y val="3.5608707964667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-5400000" vert="horz"/>
              <a:lstStyle/>
              <a:p>
                <a:pPr>
                  <a:defRPr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Sheet1!$B$1:$L$1</c:f>
              <c:strCache>
                <c:ptCount val="11"/>
                <c:pt idx="0">
                  <c:v>RE 2008</c:v>
                </c:pt>
                <c:pt idx="1">
                  <c:v>RE 2009</c:v>
                </c:pt>
                <c:pt idx="2">
                  <c:v>RE 2010</c:v>
                </c:pt>
                <c:pt idx="3">
                  <c:v>RE 2011</c:v>
                </c:pt>
                <c:pt idx="4">
                  <c:v>RE 2012</c:v>
                </c:pt>
                <c:pt idx="5">
                  <c:v>RE 2013</c:v>
                </c:pt>
                <c:pt idx="6">
                  <c:v>RE 2014</c:v>
                </c:pt>
                <c:pt idx="7">
                  <c:v>RE 2015</c:v>
                </c:pt>
                <c:pt idx="8">
                  <c:v>RE 2016</c:v>
                </c:pt>
                <c:pt idx="9">
                  <c:v>Plan 2017</c:v>
                </c:pt>
                <c:pt idx="10">
                  <c:v>Plan 2018</c:v>
                </c:pt>
              </c:strCache>
            </c:strRef>
          </c:cat>
          <c:val>
            <c:numRef>
              <c:f>Sheet1!$B$2:$L$2</c:f>
              <c:numCache>
                <c:formatCode>_("€"* #,##0.00_);_("€"* \(#,##0.00\);_("€"* "-"??_);_(@_)</c:formatCode>
                <c:ptCount val="11"/>
                <c:pt idx="0">
                  <c:v>19315099.489999998</c:v>
                </c:pt>
                <c:pt idx="1">
                  <c:v>18779022.41</c:v>
                </c:pt>
                <c:pt idx="2">
                  <c:v>20137752.66</c:v>
                </c:pt>
                <c:pt idx="3">
                  <c:v>21140638.100000001</c:v>
                </c:pt>
                <c:pt idx="4">
                  <c:v>20310715.260000002</c:v>
                </c:pt>
                <c:pt idx="5">
                  <c:v>21661632.550000001</c:v>
                </c:pt>
                <c:pt idx="6">
                  <c:v>20787741.760000002</c:v>
                </c:pt>
                <c:pt idx="7">
                  <c:v>22039505.989999998</c:v>
                </c:pt>
                <c:pt idx="8" formatCode="_(&quot;€&quot;* #,##0_);_(&quot;€&quot;* \(#,##0\);_(&quot;€&quot;* &quot;-&quot;_);_(@_)">
                  <c:v>21774664.600000001</c:v>
                </c:pt>
                <c:pt idx="9" formatCode="_(&quot;€&quot;* #,##0_);_(&quot;€&quot;* \(#,##0\);_(&quot;€&quot;* &quot;-&quot;_);_(@_)">
                  <c:v>22645965</c:v>
                </c:pt>
                <c:pt idx="10" formatCode="_(&quot;€&quot;* #,##0_);_(&quot;€&quot;* \(#,##0\);_(&quot;€&quot;* &quot;-&quot;_);_(@_)">
                  <c:v>22822750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Versorgungsaufwendungen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967643974999254E-3"/>
                  <c:y val="-7.8791360610545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1182136875757342E-3"/>
                  <c:y val="-8.1198367424838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6457342619583841E-3"/>
                  <c:y val="-8.8185276025213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0976732120475432E-3"/>
                  <c:y val="-9.0361285710157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6457342619583841E-3"/>
                  <c:y val="-7.1497809522251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2936057947731386E-3"/>
                  <c:y val="-0.104247445731306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5609294575751827E-3"/>
                  <c:y val="-8.3444389899415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5609294575751827E-3"/>
                  <c:y val="-0.107987519252660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6.7113848423516814E-3"/>
                  <c:y val="-8.3444389899415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3331379471232704E-3"/>
                  <c:y val="-8.0710371522762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3558891793196103E-3"/>
                  <c:y val="-8.1287393704271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Sheet1!$B$1:$L$1</c:f>
              <c:strCache>
                <c:ptCount val="11"/>
                <c:pt idx="0">
                  <c:v>RE 2008</c:v>
                </c:pt>
                <c:pt idx="1">
                  <c:v>RE 2009</c:v>
                </c:pt>
                <c:pt idx="2">
                  <c:v>RE 2010</c:v>
                </c:pt>
                <c:pt idx="3">
                  <c:v>RE 2011</c:v>
                </c:pt>
                <c:pt idx="4">
                  <c:v>RE 2012</c:v>
                </c:pt>
                <c:pt idx="5">
                  <c:v>RE 2013</c:v>
                </c:pt>
                <c:pt idx="6">
                  <c:v>RE 2014</c:v>
                </c:pt>
                <c:pt idx="7">
                  <c:v>RE 2015</c:v>
                </c:pt>
                <c:pt idx="8">
                  <c:v>RE 2016</c:v>
                </c:pt>
                <c:pt idx="9">
                  <c:v>Plan 2017</c:v>
                </c:pt>
                <c:pt idx="10">
                  <c:v>Plan 2018</c:v>
                </c:pt>
              </c:strCache>
            </c:strRef>
          </c:cat>
          <c:val>
            <c:numRef>
              <c:f>Sheet1!$B$3:$L$3</c:f>
              <c:numCache>
                <c:formatCode>_("€"* #,##0.00_);_("€"* \(#,##0.00\);_("€"* "-"??_);_(@_)</c:formatCode>
                <c:ptCount val="11"/>
                <c:pt idx="0">
                  <c:v>1549021.38</c:v>
                </c:pt>
                <c:pt idx="1">
                  <c:v>2453485.73</c:v>
                </c:pt>
                <c:pt idx="2">
                  <c:v>2524809.81</c:v>
                </c:pt>
                <c:pt idx="3">
                  <c:v>2212238.7999999998</c:v>
                </c:pt>
                <c:pt idx="4">
                  <c:v>1972265.8</c:v>
                </c:pt>
                <c:pt idx="5">
                  <c:v>3154040.66</c:v>
                </c:pt>
                <c:pt idx="6">
                  <c:v>2390651.33</c:v>
                </c:pt>
                <c:pt idx="7">
                  <c:v>2994593.47</c:v>
                </c:pt>
                <c:pt idx="8" formatCode="_(&quot;€&quot;* #,##0_);_(&quot;€&quot;* \(#,##0\);_(&quot;€&quot;* &quot;-&quot;_);_(@_)">
                  <c:v>2437359.04</c:v>
                </c:pt>
                <c:pt idx="9" formatCode="_(&quot;€&quot;* #,##0_);_(&quot;€&quot;* \(#,##0\);_(&quot;€&quot;* &quot;-&quot;_);_(@_)">
                  <c:v>2675846</c:v>
                </c:pt>
                <c:pt idx="10" formatCode="_(&quot;€&quot;* #,##0_);_(&quot;€&quot;* \(#,##0\);_(&quot;€&quot;* &quot;-&quot;_);_(@_)">
                  <c:v>2724713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4"/>
        <c:gapDepth val="0"/>
        <c:shape val="cylinder"/>
        <c:axId val="40651008"/>
        <c:axId val="40652800"/>
        <c:axId val="0"/>
      </c:bar3DChart>
      <c:catAx>
        <c:axId val="4065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0652800"/>
        <c:crosses val="autoZero"/>
        <c:auto val="1"/>
        <c:lblAlgn val="ctr"/>
        <c:lblOffset val="100"/>
        <c:noMultiLvlLbl val="0"/>
      </c:catAx>
      <c:valAx>
        <c:axId val="40652800"/>
        <c:scaling>
          <c:orientation val="minMax"/>
          <c:max val="25000000"/>
          <c:min val="500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0651008"/>
        <c:crosses val="autoZero"/>
        <c:crossBetween val="between"/>
        <c:majorUnit val="5000000"/>
        <c:dispUnits>
          <c:builtInUnit val="millions"/>
          <c:dispUnitsLbl>
            <c:layout>
              <c:manualLayout>
                <c:xMode val="edge"/>
                <c:yMode val="edge"/>
                <c:x val="1.2029543366925095E-2"/>
                <c:y val="0.21346345621297186"/>
              </c:manualLayout>
            </c:layout>
            <c:tx>
              <c:rich>
                <a:bodyPr/>
                <a:lstStyle/>
                <a:p>
                  <a:pPr>
                    <a:defRPr sz="2000" spc="300"/>
                  </a:pPr>
                  <a:r>
                    <a:rPr lang="de-DE" sz="2000" spc="300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in Millionen Euro</a:t>
                  </a:r>
                  <a:endParaRPr lang="de-DE" sz="2000" spc="3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c:rich>
            </c:tx>
          </c:dispUnitsLbl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1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FFFFFF"/>
          </a:solidFill>
          <a:prstDash val="solid"/>
        </a:ln>
      </c:spPr>
    </c:sideWall>
    <c:backWall>
      <c:thickness val="0"/>
      <c:spPr>
        <a:noFill/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Stellen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accent5">
                  <a:lumMod val="2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9.6677873131027162E-4"/>
                  <c:y val="-0.40067452775299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943422100327347E-4"/>
                  <c:y val="-0.39750436367867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21259842519685E-5"/>
                  <c:y val="-0.40451456498972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4601433247810318E-4"/>
                  <c:y val="-0.413464566929133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594267008758737E-3"/>
                  <c:y val="-0.396983049532601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295408298681766E-3"/>
                  <c:y val="-0.38855242232651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769928337609485E-3"/>
                  <c:y val="-0.383627477599782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1495399451473061E-3"/>
                  <c:y val="-0.37206838369341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765947093691938E-3"/>
                  <c:y val="-0.361176447771614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1807484738564981E-3"/>
                  <c:y val="-0.33678348396105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4941608422542686E-3"/>
                  <c:y val="-0.337304410224584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2758559674422715E-3"/>
                  <c:y val="-0.33432178736278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4755153499071044E-3"/>
                  <c:y val="-0.31992358713781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3071750862602853E-3"/>
                  <c:y val="-0.29576393468057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6.6204768645492344E-3"/>
                  <c:y val="-0.28023234164694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2944793417676721E-4"/>
                  <c:y val="-0.30007912804002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7470583031064005E-4"/>
                  <c:y val="-0.27180190838214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0"/>
                  <c:y val="-0.24630541871921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1.0299506487386961E-16"/>
                  <c:y val="-0.238916256157635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0299506487386961E-16"/>
                  <c:y val="-0.1871921182266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1.0299506487386961E-16"/>
                  <c:y val="-0.20443349753694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8089887640449437E-3"/>
                  <c:y val="-0.21182266009852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4044943820224719E-3"/>
                  <c:y val="-0.19950738916256158"/>
                </c:manualLayout>
              </c:layout>
              <c:spPr>
                <a:noFill/>
                <a:ln w="26706">
                  <a:noFill/>
                </a:ln>
              </c:spPr>
              <c:txPr>
                <a:bodyPr rot="-5400000" vert="horz"/>
                <a:lstStyle/>
                <a:p>
                  <a:pPr algn="ctr" rtl="0">
                    <a:defRPr lang="de-DE" sz="2000" b="1" i="0" u="none" strike="noStrike" kern="1200" baseline="0">
                      <a:solidFill>
                        <a:srgbClr val="FFFFFF"/>
                      </a:solidFill>
                      <a:latin typeface="Calibri" pitchFamily="34" charset="0"/>
                      <a:ea typeface="Arial"/>
                      <a:cs typeface="Calibri" pitchFamily="34" charset="0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6706">
                <a:noFill/>
              </a:ln>
            </c:spPr>
            <c:txPr>
              <a:bodyPr rot="-5400000" vert="horz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Sheet1!$B$1:$X$1</c:f>
              <c:numCache>
                <c:formatCode>General</c:formatCode>
                <c:ptCount val="23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</c:numCache>
            </c:numRef>
          </c:cat>
          <c:val>
            <c:numRef>
              <c:f>Sheet1!$B$2:$X$2</c:f>
              <c:numCache>
                <c:formatCode>General</c:formatCode>
                <c:ptCount val="23"/>
                <c:pt idx="0">
                  <c:v>497</c:v>
                </c:pt>
                <c:pt idx="1">
                  <c:v>494</c:v>
                </c:pt>
                <c:pt idx="2">
                  <c:v>496</c:v>
                </c:pt>
                <c:pt idx="3">
                  <c:v>501</c:v>
                </c:pt>
                <c:pt idx="4">
                  <c:v>494</c:v>
                </c:pt>
                <c:pt idx="5">
                  <c:v>492</c:v>
                </c:pt>
                <c:pt idx="6">
                  <c:v>490</c:v>
                </c:pt>
                <c:pt idx="7">
                  <c:v>489</c:v>
                </c:pt>
                <c:pt idx="8">
                  <c:v>484</c:v>
                </c:pt>
                <c:pt idx="9">
                  <c:v>479</c:v>
                </c:pt>
                <c:pt idx="10">
                  <c:v>479</c:v>
                </c:pt>
                <c:pt idx="11">
                  <c:v>476</c:v>
                </c:pt>
                <c:pt idx="12">
                  <c:v>472</c:v>
                </c:pt>
                <c:pt idx="13">
                  <c:v>468</c:v>
                </c:pt>
                <c:pt idx="14">
                  <c:v>464</c:v>
                </c:pt>
                <c:pt idx="15">
                  <c:v>466</c:v>
                </c:pt>
                <c:pt idx="16">
                  <c:v>462</c:v>
                </c:pt>
                <c:pt idx="17">
                  <c:v>454</c:v>
                </c:pt>
                <c:pt idx="18">
                  <c:v>448</c:v>
                </c:pt>
                <c:pt idx="19">
                  <c:v>435</c:v>
                </c:pt>
                <c:pt idx="20">
                  <c:v>442</c:v>
                </c:pt>
                <c:pt idx="21">
                  <c:v>444</c:v>
                </c:pt>
                <c:pt idx="22">
                  <c:v>440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gapDepth val="48"/>
        <c:shape val="cylinder"/>
        <c:axId val="40486400"/>
        <c:axId val="40487936"/>
        <c:axId val="0"/>
      </c:bar3DChart>
      <c:catAx>
        <c:axId val="40486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0487936"/>
        <c:crosses val="autoZero"/>
        <c:auto val="0"/>
        <c:lblAlgn val="ctr"/>
        <c:lblOffset val="100"/>
        <c:noMultiLvlLbl val="0"/>
      </c:catAx>
      <c:valAx>
        <c:axId val="40487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0486400"/>
        <c:crosses val="autoZero"/>
        <c:crossBetween val="between"/>
      </c:valAx>
      <c:spPr>
        <a:noFill/>
        <a:ln w="2670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707391067479943"/>
          <c:y val="0.13628157705369204"/>
          <c:w val="0.700522496875434"/>
          <c:h val="0.79768403378318664"/>
        </c:manualLayout>
      </c:layout>
      <c:bar3DChart>
        <c:barDir val="col"/>
        <c:grouping val="standard"/>
        <c:varyColors val="0"/>
        <c:ser>
          <c:idx val="2"/>
          <c:order val="0"/>
          <c:tx>
            <c:strRef>
              <c:f>Tabelle1!$A$3</c:f>
              <c:strCache>
                <c:ptCount val="1"/>
                <c:pt idx="0">
                  <c:v>Planung 2017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Tabelle1!$B$1:$E$1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Tabelle1!$B$3:$E$3</c:f>
              <c:numCache>
                <c:formatCode>_("€"* #,##0.00_);_("€"* \(#,##0.00\);_("€"* "-"??_);_(@_)</c:formatCode>
                <c:ptCount val="4"/>
                <c:pt idx="0">
                  <c:v>494663596</c:v>
                </c:pt>
                <c:pt idx="1">
                  <c:v>504348253</c:v>
                </c:pt>
                <c:pt idx="2">
                  <c:v>517824010</c:v>
                </c:pt>
                <c:pt idx="3">
                  <c:v>528159586</c:v>
                </c:pt>
              </c:numCache>
            </c:numRef>
          </c:val>
        </c:ser>
        <c:ser>
          <c:idx val="1"/>
          <c:order val="1"/>
          <c:tx>
            <c:strRef>
              <c:f>Tabelle1!$A$2</c:f>
              <c:strCache>
                <c:ptCount val="1"/>
                <c:pt idx="0">
                  <c:v>Planung 2018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Tabelle1!$B$1:$E$1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Tabelle1!$B$2:$E$2</c:f>
              <c:numCache>
                <c:formatCode>_("€"* #,##0.00_);_("€"* \(#,##0.00\);_("€"* "-"??_);_(@_)</c:formatCode>
                <c:ptCount val="4"/>
                <c:pt idx="0">
                  <c:v>498094436</c:v>
                </c:pt>
                <c:pt idx="1">
                  <c:v>514648419</c:v>
                </c:pt>
                <c:pt idx="2">
                  <c:v>529888326</c:v>
                </c:pt>
                <c:pt idx="3">
                  <c:v>548922649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2093184"/>
        <c:axId val="102094720"/>
        <c:axId val="100765184"/>
      </c:bar3DChart>
      <c:catAx>
        <c:axId val="10209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de-DE"/>
          </a:p>
        </c:txPr>
        <c:crossAx val="102094720"/>
        <c:crosses val="autoZero"/>
        <c:auto val="1"/>
        <c:lblAlgn val="ctr"/>
        <c:lblOffset val="100"/>
        <c:noMultiLvlLbl val="0"/>
      </c:catAx>
      <c:valAx>
        <c:axId val="10209472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_(&quot;€&quot;* #,##0_);_(&quot;€&quot;* \(#,##0\);_(&quot;€&quot;* &quot;-&quot;_);_(@_)" sourceLinked="0"/>
        <c:majorTickMark val="out"/>
        <c:minorTickMark val="none"/>
        <c:tickLblPos val="nextTo"/>
        <c:spPr>
          <a:ln>
            <a:solidFill>
              <a:schemeClr val="accent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de-DE"/>
          </a:p>
        </c:txPr>
        <c:crossAx val="102093184"/>
        <c:crosses val="autoZero"/>
        <c:crossBetween val="between"/>
      </c:valAx>
      <c:serAx>
        <c:axId val="100765184"/>
        <c:scaling>
          <c:orientation val="minMax"/>
        </c:scaling>
        <c:delete val="1"/>
        <c:axPos val="b"/>
        <c:majorTickMark val="out"/>
        <c:minorTickMark val="none"/>
        <c:tickLblPos val="nextTo"/>
        <c:crossAx val="102094720"/>
        <c:crosses val="autoZero"/>
      </c:serAx>
      <c:spPr>
        <a:ln>
          <a:solidFill>
            <a:schemeClr val="bg1">
              <a:lumMod val="75000"/>
            </a:schemeClr>
          </a:solidFill>
        </a:ln>
      </c:spPr>
    </c:plotArea>
    <c:legend>
      <c:legendPos val="r"/>
      <c:layout/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0.89096</cdr:x>
      <cdr:y>0.08253</cdr:y>
    </cdr:from>
    <cdr:to>
      <cdr:x>0.93061</cdr:x>
      <cdr:y>0.15005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060600" y="441500"/>
          <a:ext cx="314215" cy="361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0.82269</cdr:x>
      <cdr:y>1.86922E-7</cdr:y>
    </cdr:from>
    <cdr:to>
      <cdr:x>0.89406</cdr:x>
      <cdr:y>0.06907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7470435" y="1"/>
          <a:ext cx="64809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0.55306</cdr:x>
      <cdr:y>0.05548</cdr:y>
    </cdr:from>
    <cdr:to>
      <cdr:x>0.60857</cdr:x>
      <cdr:y>0.16616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5022095" y="296803"/>
          <a:ext cx="504070" cy="592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0.90199</cdr:x>
      <cdr:y>0</cdr:y>
    </cdr:from>
    <cdr:to>
      <cdr:x>0.97097</cdr:x>
      <cdr:y>0.06907</cdr:y>
    </cdr:to>
    <cdr:sp macro="" textlink="">
      <cdr:nvSpPr>
        <cdr:cNvPr id="14" name="Textfeld 13"/>
        <cdr:cNvSpPr txBox="1"/>
      </cdr:nvSpPr>
      <cdr:spPr>
        <a:xfrm xmlns:a="http://schemas.openxmlformats.org/drawingml/2006/main">
          <a:off x="8190535" y="0"/>
          <a:ext cx="62636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0.871</cdr:x>
      <cdr:y>0</cdr:y>
    </cdr:from>
    <cdr:to>
      <cdr:x>0.9292</cdr:x>
      <cdr:y>0.09016</cdr:y>
    </cdr:to>
    <cdr:sp macro="" textlink="">
      <cdr:nvSpPr>
        <cdr:cNvPr id="15" name="Textfeld 14"/>
        <cdr:cNvSpPr txBox="1"/>
      </cdr:nvSpPr>
      <cdr:spPr>
        <a:xfrm xmlns:a="http://schemas.openxmlformats.org/drawingml/2006/main">
          <a:off x="6902450" y="0"/>
          <a:ext cx="461219" cy="482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0.8993</cdr:x>
      <cdr:y>0.06907</cdr:y>
    </cdr:from>
    <cdr:to>
      <cdr:x>1</cdr:x>
      <cdr:y>0.23999</cdr:y>
    </cdr:to>
    <cdr:sp macro="" textlink="">
      <cdr:nvSpPr>
        <cdr:cNvPr id="16" name="Textfeld 15"/>
        <cdr:cNvSpPr txBox="1"/>
      </cdr:nvSpPr>
      <cdr:spPr>
        <a:xfrm xmlns:a="http://schemas.openxmlformats.org/drawingml/2006/main">
          <a:off x="7126701" y="369490"/>
          <a:ext cx="798019" cy="914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0.2006</cdr:x>
      <cdr:y>0.94414</cdr:y>
    </cdr:from>
    <cdr:to>
      <cdr:x>0.83769</cdr:x>
      <cdr:y>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813890" y="4868175"/>
          <a:ext cx="5760800" cy="288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dirty="0" smtClean="0">
              <a:solidFill>
                <a:schemeClr val="bg1"/>
              </a:solidFill>
            </a:rPr>
            <a:t>2016: Übernahme Bedienstete Jobcenter / 2017: Verstärkung Feuer- und Rettungswache</a:t>
          </a:r>
          <a:endParaRPr lang="de-DE" sz="11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0.01667</cdr:y>
    </cdr:from>
    <cdr:to>
      <cdr:x>0.76272</cdr:x>
      <cdr:y>0.12273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-1187530" y="72010"/>
          <a:ext cx="5712030" cy="4582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2000" dirty="0" smtClean="0">
              <a:solidFill>
                <a:schemeClr val="bg1"/>
              </a:solidFill>
              <a:latin typeface="VAGRounded BT" panose="020F0702020204020204" pitchFamily="34" charset="0"/>
            </a:rPr>
            <a:t>Entwicklung der Zahllasten der kreisangehörigen Städte</a:t>
          </a:r>
          <a:endParaRPr lang="de-DE" sz="2000" dirty="0">
            <a:solidFill>
              <a:schemeClr val="bg1"/>
            </a:solidFill>
            <a:latin typeface="VAGRounded BT" panose="020F0702020204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D131D-08A1-4C6F-908F-D013D97B83D8}" type="datetimeFigureOut">
              <a:rPr lang="de-DE" smtClean="0"/>
              <a:t>18.10.2017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CEFC6-195C-4E38-A071-FE587D6A2C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8205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B816756D-05E7-456C-858E-6B66CB785B02}" type="datetimeFigureOut">
              <a:rPr lang="de-DE" smtClean="0"/>
              <a:t>18.10.2017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D1C8C33D-B759-4FA9-A68D-AA3006DCCB5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7401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1pPr>
            <a:lvl2pPr marL="742853" indent="-285713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2pPr>
            <a:lvl3pPr marL="114285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3pPr>
            <a:lvl4pPr marL="159999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4pPr>
            <a:lvl5pPr marL="205713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251427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297141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342855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388569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BB1BBB-9504-494E-BE5F-1FBC0488F4D4}" type="slidenum">
              <a:rPr lang="de-DE" sz="1200">
                <a:solidFill>
                  <a:prstClr val="black"/>
                </a:solidFill>
              </a:rPr>
              <a:pPr eaLnBrk="1" hangingPunct="1"/>
              <a:t>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18.10.2016 Folie</a:t>
            </a:r>
            <a:r>
              <a:rPr lang="de-DE" baseline="0" dirty="0" smtClean="0"/>
              <a:t> gekürzt (</a:t>
            </a:r>
            <a:r>
              <a:rPr lang="de-DE" baseline="0" dirty="0" err="1" smtClean="0"/>
              <a:t>SRi</a:t>
            </a:r>
            <a:r>
              <a:rPr lang="de-DE" baseline="0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5373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18.10.2016 Folie gekürzt (</a:t>
            </a:r>
            <a:r>
              <a:rPr lang="de-DE" dirty="0" err="1" smtClean="0"/>
              <a:t>SRi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3501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24A00-00BD-4C10-A8CA-B342CD54296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08530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1043-1887-4932-BA2B-31FA162D232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75086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0FCD-5FEE-4548-92AF-1FB8EF7C6CD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97631"/>
      </p:ext>
    </p:extLst>
  </p:cSld>
  <p:clrMapOvr>
    <a:masterClrMapping/>
  </p:clrMapOvr>
  <p:transition spd="med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D86C9-D40D-4EC7-83F8-657B4150E5A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59841"/>
      </p:ext>
    </p:extLst>
  </p:cSld>
  <p:clrMapOvr>
    <a:masterClrMapping/>
  </p:clrMapOvr>
  <p:transition spd="med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C35D5-9947-4420-A9C4-D85268C4BC5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90509"/>
      </p:ext>
    </p:extLst>
  </p:cSld>
  <p:clrMapOvr>
    <a:masterClrMapping/>
  </p:clrMapOvr>
  <p:transition spd="med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7EAFB-DEDB-4F3F-8EBF-4F88E62A315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812364"/>
      </p:ext>
    </p:extLst>
  </p:cSld>
  <p:clrMapOvr>
    <a:masterClrMapping/>
  </p:clrMapOvr>
  <p:transition spd="med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67EB8-D544-41AB-A0D9-B4E13869ED1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174629"/>
      </p:ext>
    </p:extLst>
  </p:cSld>
  <p:clrMapOvr>
    <a:masterClrMapping/>
  </p:clrMapOvr>
  <p:transition spd="med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B03FD-EEBA-4AAC-A342-86E2D4B8F3D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464908"/>
      </p:ext>
    </p:extLst>
  </p:cSld>
  <p:clrMapOvr>
    <a:masterClrMapping/>
  </p:clrMapOvr>
  <p:transition spd="med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54C28-B5BA-4420-9A8F-662A9245B8F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9584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440B1-2D3C-4226-B145-212C943E6FD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798203"/>
      </p:ext>
    </p:extLst>
  </p:cSld>
  <p:clrMapOvr>
    <a:masterClrMapping/>
  </p:clrMapOvr>
  <p:transition spd="med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06EF0-0657-4A43-8ED5-4F0801DDE74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97495"/>
      </p:ext>
    </p:extLst>
  </p:cSld>
  <p:clrMapOvr>
    <a:masterClrMapping/>
  </p:clrMapOvr>
  <p:transition spd="med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DE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0178C-D9F7-4BC6-92E9-E5E576E5E60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066346"/>
      </p:ext>
    </p:extLst>
  </p:cSld>
  <p:clrMapOvr>
    <a:masterClrMapping/>
  </p:clrMapOvr>
  <p:transition spd="med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42A175-B351-49D3-838D-303E0BDC547A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83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cut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440" y="1556793"/>
            <a:ext cx="8085696" cy="5256584"/>
          </a:xfrm>
        </p:spPr>
        <p:txBody>
          <a:bodyPr/>
          <a:lstStyle/>
          <a:p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Haushaltsrede von </a:t>
            </a:r>
            <a: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Kämmerer</a:t>
            </a:r>
            <a:b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Dirk Meussen</a:t>
            </a:r>
            <a: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am 19.10.2017</a:t>
            </a:r>
            <a:b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zur Einbringung des Etats und des Stellenplans</a:t>
            </a:r>
            <a:endParaRPr lang="de-DE" sz="5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 2018 – Entwurf –</a:t>
            </a:r>
          </a:p>
        </p:txBody>
      </p:sp>
    </p:spTree>
    <p:extLst>
      <p:ext uri="{BB962C8B-B14F-4D97-AF65-F5344CB8AC3E}">
        <p14:creationId xmlns:p14="http://schemas.microsoft.com/office/powerpoint/2010/main" val="169627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None/>
              <a:defRPr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Haushaltsausgleich!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8" y="2060810"/>
            <a:ext cx="8742163" cy="3312460"/>
          </a:xfrm>
        </p:spPr>
      </p:pic>
      <p:cxnSp>
        <p:nvCxnSpPr>
          <p:cNvPr id="6" name="Gewinkelte Verbindung 5"/>
          <p:cNvCxnSpPr/>
          <p:nvPr/>
        </p:nvCxnSpPr>
        <p:spPr bwMode="auto">
          <a:xfrm rot="10800000" flipV="1">
            <a:off x="3563860" y="4005080"/>
            <a:ext cx="3816532" cy="1736232"/>
          </a:xfrm>
          <a:prstGeom prst="bentConnector3">
            <a:avLst>
              <a:gd name="adj1" fmla="val 569"/>
            </a:avLst>
          </a:prstGeom>
          <a:solidFill>
            <a:schemeClr val="accent1"/>
          </a:solidFill>
          <a:ln w="50800" cap="flat" cmpd="sng" algn="ctr">
            <a:solidFill>
              <a:srgbClr val="FFC000"/>
            </a:solidFill>
            <a:prstDash val="solid"/>
            <a:round/>
            <a:headEnd type="diamond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feld 20"/>
          <p:cNvSpPr txBox="1"/>
          <p:nvPr/>
        </p:nvSpPr>
        <p:spPr>
          <a:xfrm>
            <a:off x="179390" y="5556647"/>
            <a:ext cx="3240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C000"/>
                </a:solidFill>
                <a:latin typeface="VAGRounded BT" panose="020F0702020204020204" pitchFamily="34" charset="0"/>
              </a:rPr>
              <a:t>Konjunktur / Steuern</a:t>
            </a:r>
            <a:endParaRPr lang="de-DE" dirty="0">
              <a:solidFill>
                <a:srgbClr val="FFC000"/>
              </a:solidFill>
              <a:latin typeface="VAGRounded BT" panose="020F0702020204020204" pitchFamily="34" charset="0"/>
            </a:endParaRPr>
          </a:p>
        </p:txBody>
      </p:sp>
      <p:cxnSp>
        <p:nvCxnSpPr>
          <p:cNvPr id="22" name="Gewinkelte Verbindung 21"/>
          <p:cNvCxnSpPr/>
          <p:nvPr/>
        </p:nvCxnSpPr>
        <p:spPr bwMode="auto">
          <a:xfrm rot="10800000" flipV="1">
            <a:off x="3563860" y="4005079"/>
            <a:ext cx="4104573" cy="2096283"/>
          </a:xfrm>
          <a:prstGeom prst="bentConnector3">
            <a:avLst>
              <a:gd name="adj1" fmla="val 755"/>
            </a:avLst>
          </a:prstGeom>
          <a:solidFill>
            <a:schemeClr val="accent1"/>
          </a:solidFill>
          <a:ln w="50800" cap="flat" cmpd="sng" algn="ctr">
            <a:solidFill>
              <a:srgbClr val="FFC000"/>
            </a:solidFill>
            <a:prstDash val="solid"/>
            <a:round/>
            <a:headEnd type="diamond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feld 27"/>
          <p:cNvSpPr txBox="1"/>
          <p:nvPr/>
        </p:nvSpPr>
        <p:spPr>
          <a:xfrm>
            <a:off x="179390" y="5916697"/>
            <a:ext cx="3240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C000"/>
                </a:solidFill>
                <a:latin typeface="VAGRounded BT" panose="020F0702020204020204" pitchFamily="34" charset="0"/>
              </a:rPr>
              <a:t>Zinsen</a:t>
            </a:r>
            <a:endParaRPr lang="de-DE" dirty="0">
              <a:solidFill>
                <a:srgbClr val="FFC000"/>
              </a:solidFill>
              <a:latin typeface="VAGRounded BT" panose="020F0702020204020204" pitchFamily="34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179390" y="6286029"/>
            <a:ext cx="3240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C6E04"/>
                </a:solidFill>
                <a:latin typeface="VAGRounded BT" panose="020F0702020204020204" pitchFamily="34" charset="0"/>
              </a:rPr>
              <a:t>Haushaltssanierungsplan</a:t>
            </a:r>
            <a:endParaRPr lang="de-DE" sz="2000" dirty="0">
              <a:solidFill>
                <a:srgbClr val="FC6E04"/>
              </a:solidFill>
              <a:latin typeface="VAGRounded BT" panose="020F0702020204020204" pitchFamily="34" charset="0"/>
            </a:endParaRPr>
          </a:p>
        </p:txBody>
      </p:sp>
      <p:cxnSp>
        <p:nvCxnSpPr>
          <p:cNvPr id="30" name="Gewinkelte Verbindung 29"/>
          <p:cNvCxnSpPr/>
          <p:nvPr/>
        </p:nvCxnSpPr>
        <p:spPr bwMode="auto">
          <a:xfrm rot="10800000" flipV="1">
            <a:off x="3563859" y="4005079"/>
            <a:ext cx="4384716" cy="2481006"/>
          </a:xfrm>
          <a:prstGeom prst="bentConnector3">
            <a:avLst>
              <a:gd name="adj1" fmla="val 608"/>
            </a:avLst>
          </a:prstGeom>
          <a:solidFill>
            <a:schemeClr val="accent1"/>
          </a:solidFill>
          <a:ln w="50800" cap="flat" cmpd="sng" algn="ctr">
            <a:solidFill>
              <a:srgbClr val="FC6E04"/>
            </a:solidFill>
            <a:prstDash val="solid"/>
            <a:round/>
            <a:headEnd type="diamond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6832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„Voll im Soll“!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6020" y="1772770"/>
            <a:ext cx="4104570" cy="453663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25555" y="2014046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  <a:latin typeface="VAGRounded BT" panose="020F0702020204020204" pitchFamily="34" charset="0"/>
              </a:rPr>
              <a:t>17/123: „Finanzcontrolling“</a:t>
            </a:r>
            <a:endParaRPr lang="de-DE" sz="2400" dirty="0">
              <a:solidFill>
                <a:schemeClr val="bg1"/>
              </a:solidFill>
              <a:latin typeface="VAGRounded BT" panose="020F0702020204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01638" y="2839764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VAGRounded BT" panose="020F0702020204020204" pitchFamily="34" charset="0"/>
              </a:rPr>
              <a:t>17/138: „Jahresabschluss  der  Stadt  Haltern  am  See  zum  </a:t>
            </a:r>
            <a:r>
              <a:rPr lang="de-DE" sz="2400" dirty="0" smtClean="0">
                <a:solidFill>
                  <a:schemeClr val="bg1"/>
                </a:solidFill>
                <a:latin typeface="VAGRounded BT" panose="020F0702020204020204" pitchFamily="34" charset="0"/>
              </a:rPr>
              <a:t>31.12.2016“</a:t>
            </a:r>
            <a:endParaRPr lang="de-DE" sz="2400" dirty="0">
              <a:solidFill>
                <a:schemeClr val="bg1"/>
              </a:solidFill>
              <a:latin typeface="VAGRounded BT" panose="020F0702020204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04477" y="429312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  <a:latin typeface="VAGRounded BT" panose="020F0702020204020204" pitchFamily="34" charset="0"/>
              </a:rPr>
              <a:t>17/139: Gesamtabschlüsse 2011 bis 2015</a:t>
            </a:r>
            <a:endParaRPr lang="de-DE" sz="2400" dirty="0">
              <a:solidFill>
                <a:schemeClr val="bg1"/>
              </a:solidFill>
              <a:latin typeface="VAGRounded BT" panose="020F0702020204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01638" y="530126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  <a:latin typeface="VAGRounded BT" panose="020F0702020204020204" pitchFamily="34" charset="0"/>
              </a:rPr>
              <a:t>17/140</a:t>
            </a:r>
            <a:r>
              <a:rPr lang="de-DE" sz="2400" dirty="0">
                <a:solidFill>
                  <a:schemeClr val="bg1"/>
                </a:solidFill>
                <a:latin typeface="VAGRounded BT" panose="020F0702020204020204" pitchFamily="34" charset="0"/>
              </a:rPr>
              <a:t>: „Entwurf des Gesamtabschlusses 2016 der Stadt Haltern am See “</a:t>
            </a:r>
          </a:p>
        </p:txBody>
      </p:sp>
    </p:spTree>
    <p:extLst>
      <p:ext uri="{BB962C8B-B14F-4D97-AF65-F5344CB8AC3E}">
        <p14:creationId xmlns:p14="http://schemas.microsoft.com/office/powerpoint/2010/main" val="13609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None/>
              <a:defRPr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74926" y="115888"/>
            <a:ext cx="8569074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Beauftragte des Landes NRW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46" y="1723853"/>
            <a:ext cx="8573707" cy="482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8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„Überschuss“ 2018</a:t>
            </a:r>
          </a:p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=</a:t>
            </a:r>
          </a:p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51.707 €</a:t>
            </a:r>
            <a:endParaRPr lang="de-DE" sz="7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None/>
              <a:defRPr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41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Erträge und Aufwendungen</a:t>
            </a:r>
          </a:p>
        </p:txBody>
      </p:sp>
      <p:grpSp>
        <p:nvGrpSpPr>
          <p:cNvPr id="135189" name="Group 1045"/>
          <p:cNvGrpSpPr>
            <a:grpSpLocks/>
          </p:cNvGrpSpPr>
          <p:nvPr/>
        </p:nvGrpSpPr>
        <p:grpSpPr bwMode="auto">
          <a:xfrm>
            <a:off x="762000" y="1981201"/>
            <a:ext cx="3089920" cy="1376363"/>
            <a:chOff x="480" y="1248"/>
            <a:chExt cx="1536" cy="867"/>
          </a:xfrm>
        </p:grpSpPr>
        <p:sp>
          <p:nvSpPr>
            <p:cNvPr id="5129" name="Text Box 1027"/>
            <p:cNvSpPr txBox="1">
              <a:spLocks noChangeArrowheads="1"/>
            </p:cNvSpPr>
            <p:nvPr/>
          </p:nvSpPr>
          <p:spPr bwMode="auto">
            <a:xfrm>
              <a:off x="480" y="1248"/>
              <a:ext cx="1536" cy="44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latin typeface="Calibri" pitchFamily="34" charset="0"/>
                  <a:cs typeface="Calibri" pitchFamily="34" charset="0"/>
                </a:rPr>
                <a:t>Erträge</a:t>
              </a:r>
              <a:endParaRPr lang="de-DE" sz="1600" dirty="0"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30" name="Text Box 1032"/>
            <p:cNvSpPr txBox="1">
              <a:spLocks noChangeArrowheads="1"/>
            </p:cNvSpPr>
            <p:nvPr/>
          </p:nvSpPr>
          <p:spPr bwMode="auto">
            <a:xfrm>
              <a:off x="480" y="1747"/>
              <a:ext cx="153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102,330 </a:t>
              </a:r>
              <a:r>
                <a:rPr lang="de-DE" sz="32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grpSp>
        <p:nvGrpSpPr>
          <p:cNvPr id="135190" name="Group 1046"/>
          <p:cNvGrpSpPr>
            <a:grpSpLocks/>
          </p:cNvGrpSpPr>
          <p:nvPr/>
        </p:nvGrpSpPr>
        <p:grpSpPr bwMode="auto">
          <a:xfrm>
            <a:off x="4953000" y="1981201"/>
            <a:ext cx="3581400" cy="1376363"/>
            <a:chOff x="3120" y="1248"/>
            <a:chExt cx="2256" cy="867"/>
          </a:xfrm>
        </p:grpSpPr>
        <p:sp>
          <p:nvSpPr>
            <p:cNvPr id="5127" name="Text Box 1029"/>
            <p:cNvSpPr txBox="1">
              <a:spLocks noChangeArrowheads="1"/>
            </p:cNvSpPr>
            <p:nvPr/>
          </p:nvSpPr>
          <p:spPr bwMode="auto">
            <a:xfrm>
              <a:off x="3120" y="1248"/>
              <a:ext cx="2256" cy="4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latin typeface="Calibri" pitchFamily="34" charset="0"/>
                  <a:cs typeface="Calibri" pitchFamily="34" charset="0"/>
                </a:rPr>
                <a:t>Aufwendungen</a:t>
              </a:r>
              <a:endParaRPr lang="de-DE" sz="1600" dirty="0"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28" name="Text Box 1033"/>
            <p:cNvSpPr txBox="1">
              <a:spLocks noChangeArrowheads="1"/>
            </p:cNvSpPr>
            <p:nvPr/>
          </p:nvSpPr>
          <p:spPr bwMode="auto">
            <a:xfrm>
              <a:off x="3120" y="1747"/>
              <a:ext cx="225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102,279 </a:t>
              </a:r>
              <a:r>
                <a:rPr lang="de-DE" sz="32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sp>
        <p:nvSpPr>
          <p:cNvPr id="135186" name="AutoShape 1042"/>
          <p:cNvSpPr>
            <a:spLocks noChangeArrowheads="1"/>
          </p:cNvSpPr>
          <p:nvPr/>
        </p:nvSpPr>
        <p:spPr bwMode="auto">
          <a:xfrm>
            <a:off x="609600" y="4191000"/>
            <a:ext cx="1752600" cy="609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35187" name="Text Box 1043"/>
          <p:cNvSpPr txBox="1">
            <a:spLocks noChangeArrowheads="1"/>
          </p:cNvSpPr>
          <p:nvPr/>
        </p:nvSpPr>
        <p:spPr bwMode="auto">
          <a:xfrm>
            <a:off x="2514600" y="4114800"/>
            <a:ext cx="551388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</a:pPr>
            <a:r>
              <a:rPr lang="de-DE" sz="4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„Überschuss“ </a:t>
            </a:r>
            <a:r>
              <a:rPr lang="de-DE" sz="4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=  </a:t>
            </a:r>
            <a:r>
              <a:rPr lang="de-DE" sz="4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51.707 €</a:t>
            </a:r>
            <a:endParaRPr lang="de-DE" sz="4000" dirty="0">
              <a:solidFill>
                <a:schemeClr val="bg1"/>
              </a:solidFill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6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6" grpId="0" animBg="1"/>
      <p:bldP spid="13518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0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</a:t>
            </a:r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Haushaltsausgleichs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0787" name="Text Box 19"/>
          <p:cNvSpPr txBox="1">
            <a:spLocks noChangeArrowheads="1"/>
          </p:cNvSpPr>
          <p:nvPr/>
        </p:nvSpPr>
        <p:spPr bwMode="auto">
          <a:xfrm>
            <a:off x="673100" y="1949450"/>
            <a:ext cx="8534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de-DE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4728" y="1772770"/>
            <a:ext cx="904927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Prognose mittelfristige Ergebnisplanung 2017:	         </a:t>
            </a:r>
            <a:r>
              <a:rPr lang="de-DE" sz="2400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de-DE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514.056 €</a:t>
            </a:r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de-DE" sz="2000" u="sng" dirty="0" smtClean="0">
                <a:solidFill>
                  <a:schemeClr val="bg1"/>
                </a:solidFill>
                <a:latin typeface="Calibri" panose="020F0502020204030204" pitchFamily="34" charset="0"/>
              </a:rPr>
              <a:t>+ Verbesserungen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Aufkommen der Gewerbesteuer	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	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    	             + 1.360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Gemeindeanteil an der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Einkommensteuer			+ 348	TEUR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Gemeindeanteil an der Umsatzsteuer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			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	+ 226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Schuldendiensthilfe des Landes („Gute Schule 2020“)		+ 451 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Zinsen Liquiditätskredite (Kassenkredite)				+ 362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Zinsen Investitionskredite					+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90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Abschreibungen und Sonderposten				+ 121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Rettungsdienst						+ 128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Unterhaltung von Gebäuden					+ 270	TEUR</a:t>
            </a:r>
          </a:p>
        </p:txBody>
      </p:sp>
    </p:spTree>
    <p:extLst>
      <p:ext uri="{BB962C8B-B14F-4D97-AF65-F5344CB8AC3E}">
        <p14:creationId xmlns:p14="http://schemas.microsoft.com/office/powerpoint/2010/main" val="401015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440" y="116540"/>
            <a:ext cx="8229600" cy="936625"/>
          </a:xfrm>
        </p:spPr>
        <p:txBody>
          <a:bodyPr/>
          <a:lstStyle/>
          <a:p>
            <a:r>
              <a:rPr lang="de-DE" sz="40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</a:t>
            </a:r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Haushaltsausgleichs</a:t>
            </a:r>
            <a:endParaRPr lang="de-DE" sz="4000" dirty="0"/>
          </a:p>
        </p:txBody>
      </p:sp>
      <p:sp>
        <p:nvSpPr>
          <p:cNvPr id="6" name="Textfeld 5"/>
          <p:cNvSpPr txBox="1"/>
          <p:nvPr/>
        </p:nvSpPr>
        <p:spPr>
          <a:xfrm>
            <a:off x="107380" y="1916790"/>
            <a:ext cx="1303381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u="sng" dirty="0" smtClean="0">
                <a:solidFill>
                  <a:schemeClr val="bg1"/>
                </a:solidFill>
                <a:latin typeface="Calibri" panose="020F0502020204030204" pitchFamily="34" charset="0"/>
              </a:rPr>
              <a:t>- Verschlechterungen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Schlüsselzuweisungen					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    - 1.435 TEUR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Schulpauschale (konsumtiver Teil)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				-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164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Personal- und Versorgungsaufwendungen			- 379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Leistungen an Berechtigte nach AsylbLG				- 777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Ambulante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, pädagogische und therapeutische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Leistungen		- 257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Unterhaltung der Schulgebäude (u.a. „Gute Schule 2020“)		- 553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Ausbau und Erweiterung Kommunalfriedhöfe			- 170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Anteil Halterns an den Kosten zur Beseitigung der Bahnübergänge	- 100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=&gt; </a:t>
            </a:r>
            <a:r>
              <a:rPr lang="de-DE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Überschuss 2018    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                                                  </a:t>
            </a:r>
            <a:r>
              <a:rPr lang="de-DE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		 </a:t>
            </a:r>
            <a:r>
              <a:rPr lang="de-DE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52 TEUR</a:t>
            </a:r>
            <a:endParaRPr lang="de-DE" sz="2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44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Investitionen 2018</a:t>
            </a:r>
            <a:endParaRPr lang="de-DE" sz="5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48606" y="1556740"/>
            <a:ext cx="11264622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Wesentliche Investitionsmaßnahmen</a:t>
            </a:r>
          </a:p>
          <a:p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Straßen-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und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Radwegebaumaßnahmen				2,48 Mio. €</a:t>
            </a:r>
          </a:p>
          <a:p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</a:t>
            </a:r>
            <a:r>
              <a:rPr lang="de-DE" dirty="0">
                <a:solidFill>
                  <a:schemeClr val="bg1"/>
                </a:solidFill>
                <a:latin typeface="Calibri" panose="020F0502020204030204" pitchFamily="34" charset="0"/>
              </a:rPr>
              <a:t> 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Baugebiet „</a:t>
            </a:r>
            <a:r>
              <a:rPr lang="de-DE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Elterbreischlag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“ , Borkenbergestraße,</a:t>
            </a: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</a:t>
            </a:r>
            <a:r>
              <a:rPr lang="de-DE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Hullerner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Straße, Am </a:t>
            </a:r>
            <a:r>
              <a:rPr lang="de-DE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Schiötten</a:t>
            </a:r>
            <a:r>
              <a:rPr lang="de-DE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endParaRPr lang="de-DE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Hochbaumaßnahme						2,80 Mio. €</a:t>
            </a:r>
          </a:p>
          <a:p>
            <a:pPr lvl="0"/>
            <a:r>
              <a:rPr lang="de-DE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Neubau KiTa an der Lohausstraße</a:t>
            </a:r>
          </a:p>
          <a:p>
            <a:pPr lvl="0"/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Sonstige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wesentliche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Baumaßnahmen				0,33 Mio. €</a:t>
            </a: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Kinderspielplätze, Friedhöfe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Erwerb von beweglichen Sachen des Anlagevermögens 		1,80 Mio. €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Fahrzeuge </a:t>
            </a:r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und Geräte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für Feuerwehr und Technische Dienste,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Schulbereich, Kindertageseinrichtungen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Erwerb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von Grundstücken und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Gebäuden			2,30 Mio. €			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insb. Erwerb einer Asylbewerberunterkunft von den Stadtwerken GmbH</a:t>
            </a:r>
            <a:endParaRPr lang="de-DE" sz="1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54615929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Finanzierung der Investitionen</a:t>
            </a:r>
            <a:endParaRPr lang="de-DE" sz="48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07380" y="1600200"/>
            <a:ext cx="8929240" cy="5257800"/>
          </a:xfrm>
        </p:spPr>
        <p:txBody>
          <a:bodyPr/>
          <a:lstStyle/>
          <a:p>
            <a:endParaRPr lang="de-DE" sz="700" dirty="0" smtClean="0">
              <a:latin typeface="Calibri" panose="020F0502020204030204" pitchFamily="34" charset="0"/>
            </a:endParaRPr>
          </a:p>
          <a:p>
            <a:r>
              <a:rPr lang="de-DE" sz="2000" dirty="0" smtClean="0">
                <a:latin typeface="Calibri" panose="020F0502020204030204" pitchFamily="34" charset="0"/>
              </a:rPr>
              <a:t>Zuweisungen für Baumaßnahmen		 	     	</a:t>
            </a:r>
            <a:r>
              <a:rPr lang="de-DE" sz="2000" dirty="0">
                <a:latin typeface="Calibri" panose="020F0502020204030204" pitchFamily="34" charset="0"/>
              </a:rPr>
              <a:t>0</a:t>
            </a:r>
            <a:r>
              <a:rPr lang="de-DE" sz="2000" dirty="0" smtClean="0">
                <a:latin typeface="Calibri" panose="020F0502020204030204" pitchFamily="34" charset="0"/>
              </a:rPr>
              <a:t>,94 Mio. €           </a:t>
            </a:r>
          </a:p>
          <a:p>
            <a:r>
              <a:rPr lang="de-DE" sz="2000" dirty="0">
                <a:latin typeface="Calibri" panose="020F0502020204030204" pitchFamily="34" charset="0"/>
              </a:rPr>
              <a:t>Investitionspauschale</a:t>
            </a:r>
            <a:r>
              <a:rPr lang="de-DE" sz="2000" dirty="0" smtClean="0">
                <a:latin typeface="Calibri" panose="020F0502020204030204" pitchFamily="34" charset="0"/>
              </a:rPr>
              <a:t> nach dem GFG	  	    	     	2,50 Mio. €</a:t>
            </a:r>
          </a:p>
          <a:p>
            <a:pPr marL="360363" lvl="1" indent="-360363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  <a:ea typeface="+mn-ea"/>
                <a:cs typeface="+mn-cs"/>
              </a:rPr>
              <a:t>Fachpauschalen</a:t>
            </a:r>
            <a:r>
              <a:rPr lang="de-DE" sz="2000" dirty="0" smtClean="0">
                <a:latin typeface="Calibri" panose="020F0502020204030204" pitchFamily="34" charset="0"/>
              </a:rPr>
              <a:t>						0,71 </a:t>
            </a:r>
            <a:r>
              <a:rPr lang="de-DE" sz="2000" dirty="0">
                <a:latin typeface="Calibri" panose="020F0502020204030204" pitchFamily="34" charset="0"/>
              </a:rPr>
              <a:t>Mio. </a:t>
            </a:r>
            <a:r>
              <a:rPr lang="de-DE" sz="2000" dirty="0" smtClean="0">
                <a:latin typeface="Calibri" panose="020F0502020204030204" pitchFamily="34" charset="0"/>
              </a:rPr>
              <a:t>€</a:t>
            </a:r>
          </a:p>
          <a:p>
            <a:pPr marL="360363" lvl="1" indent="0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(investiver Anteil Schul-und </a:t>
            </a:r>
            <a:r>
              <a:rPr lang="de-DE" sz="1600" dirty="0">
                <a:latin typeface="Calibri" panose="020F0502020204030204" pitchFamily="34" charset="0"/>
              </a:rPr>
              <a:t>Sportpauschale, Feuerschutzpauschale) </a:t>
            </a:r>
            <a:r>
              <a:rPr lang="de-DE" sz="2000" dirty="0" smtClean="0">
                <a:latin typeface="Calibri" panose="020F0502020204030204" pitchFamily="34" charset="0"/>
              </a:rPr>
              <a:t>			</a:t>
            </a:r>
          </a:p>
          <a:p>
            <a:pPr marL="360363" lvl="1" indent="-360363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Beiträge und ähnliche Entgelte			    	     	0,14 </a:t>
            </a:r>
            <a:r>
              <a:rPr lang="de-DE" sz="2000" dirty="0">
                <a:latin typeface="Calibri" panose="020F0502020204030204" pitchFamily="34" charset="0"/>
              </a:rPr>
              <a:t>Mio. €</a:t>
            </a: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360363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(z. B. Erschließungsbeiträge)</a:t>
            </a:r>
            <a:endParaRPr lang="de-DE" sz="1600" dirty="0">
              <a:latin typeface="Calibri" panose="020F05020202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Veräußerung von Sachanlagen	</a:t>
            </a:r>
            <a:r>
              <a:rPr lang="de-DE" sz="2000" dirty="0">
                <a:latin typeface="Calibri" panose="020F0502020204030204" pitchFamily="34" charset="0"/>
              </a:rPr>
              <a:t> </a:t>
            </a:r>
            <a:r>
              <a:rPr lang="de-DE" sz="2000" dirty="0" smtClean="0">
                <a:latin typeface="Calibri" panose="020F0502020204030204" pitchFamily="34" charset="0"/>
              </a:rPr>
              <a:t>           	 	     	     	0,88 Mio. €</a:t>
            </a:r>
          </a:p>
          <a:p>
            <a:pPr marL="0" lvl="1" indent="360363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(z. B. Grundstücksverkäufe)</a:t>
            </a:r>
            <a:endParaRPr lang="de-DE" sz="1600" dirty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endParaRPr lang="de-DE" sz="2000" b="1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b="1" dirty="0" smtClean="0">
                <a:latin typeface="Calibri" panose="020F0502020204030204" pitchFamily="34" charset="0"/>
              </a:rPr>
              <a:t>Investive Einzahlungen insgesamt			                 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smtClean="0">
                <a:latin typeface="Calibri" panose="020F0502020204030204" pitchFamily="34" charset="0"/>
              </a:rPr>
              <a:t>    	5,10 Mio. €</a:t>
            </a:r>
          </a:p>
          <a:p>
            <a:pPr marL="0" lvl="1" indent="0">
              <a:buNone/>
            </a:pPr>
            <a:r>
              <a:rPr lang="de-DE" sz="2000" b="1" dirty="0" smtClean="0">
                <a:latin typeface="Calibri" panose="020F0502020204030204" pitchFamily="34" charset="0"/>
              </a:rPr>
              <a:t>Investitionen insgesamt			</a:t>
            </a: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b="1" dirty="0" smtClean="0">
                <a:latin typeface="Calibri" panose="020F0502020204030204" pitchFamily="34" charset="0"/>
              </a:rPr>
              <a:t>	      	9,90 Mio. €</a:t>
            </a:r>
            <a:r>
              <a:rPr lang="de-DE" sz="2000" dirty="0" smtClean="0">
                <a:latin typeface="Calibri" panose="020F0502020204030204" pitchFamily="34" charset="0"/>
              </a:rPr>
              <a:t/>
            </a:r>
            <a:br>
              <a:rPr lang="de-DE" sz="2000" dirty="0" smtClean="0">
                <a:latin typeface="Calibri" panose="020F0502020204030204" pitchFamily="34" charset="0"/>
              </a:rPr>
            </a:b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dirty="0" smtClean="0">
                <a:latin typeface="Calibri" panose="020F0502020204030204" pitchFamily="34" charset="0"/>
              </a:rPr>
              <a:t>Sollten in der Haushaltsausführung die investiven Auszahlungen die investiven Einzahlungen übersteigen, wird eine Kreditfinanzierung notwendig.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86257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490" y="188550"/>
            <a:ext cx="7762056" cy="756250"/>
          </a:xfrm>
        </p:spPr>
        <p:txBody>
          <a:bodyPr/>
          <a:lstStyle/>
          <a:p>
            <a:pPr eaLnBrk="1" hangingPunct="1"/>
            <a:r>
              <a:rPr lang="de-DE" sz="36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Personal- u. Versorgungsaufwendungen</a:t>
            </a:r>
            <a:endParaRPr lang="de-DE" sz="36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88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555813000"/>
              </p:ext>
            </p:extLst>
          </p:nvPr>
        </p:nvGraphicFramePr>
        <p:xfrm>
          <a:off x="0" y="1947396"/>
          <a:ext cx="8746779" cy="515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7018" name="Group 890"/>
          <p:cNvGrpSpPr>
            <a:grpSpLocks/>
          </p:cNvGrpSpPr>
          <p:nvPr/>
        </p:nvGrpSpPr>
        <p:grpSpPr bwMode="auto">
          <a:xfrm>
            <a:off x="1183570" y="1639420"/>
            <a:ext cx="1875699" cy="615951"/>
            <a:chOff x="-4833" y="469"/>
            <a:chExt cx="1737" cy="388"/>
          </a:xfrm>
        </p:grpSpPr>
        <p:sp>
          <p:nvSpPr>
            <p:cNvPr id="8198" name="Rectangle 886"/>
            <p:cNvSpPr>
              <a:spLocks noChangeArrowheads="1"/>
            </p:cNvSpPr>
            <p:nvPr/>
          </p:nvSpPr>
          <p:spPr bwMode="auto">
            <a:xfrm>
              <a:off x="-4829" y="469"/>
              <a:ext cx="1733" cy="19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de-DE" sz="14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Personalaufwand</a:t>
              </a:r>
            </a:p>
          </p:txBody>
        </p:sp>
        <p:sp>
          <p:nvSpPr>
            <p:cNvPr id="8199" name="Rectangle 887"/>
            <p:cNvSpPr>
              <a:spLocks noChangeArrowheads="1"/>
            </p:cNvSpPr>
            <p:nvPr/>
          </p:nvSpPr>
          <p:spPr bwMode="auto">
            <a:xfrm>
              <a:off x="-4833" y="663"/>
              <a:ext cx="1737" cy="194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Versorgungsaufwand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777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Stellenplan</a:t>
            </a:r>
            <a:b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de-DE" sz="2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(Gesamt)</a:t>
            </a:r>
            <a:endParaRPr lang="de-DE" sz="2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692010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217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			</a:t>
            </a:r>
            <a:endParaRPr lang="de-DE" sz="1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Prognoserechnung </a:t>
            </a:r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2018 </a:t>
            </a:r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- 2021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313302"/>
              </p:ext>
            </p:extLst>
          </p:nvPr>
        </p:nvGraphicFramePr>
        <p:xfrm>
          <a:off x="1973262" y="2116543"/>
          <a:ext cx="6917683" cy="4470138"/>
        </p:xfrm>
        <a:graphic>
          <a:graphicData uri="http://schemas.openxmlformats.org/drawingml/2006/table">
            <a:tbl>
              <a:tblPr/>
              <a:tblGrid>
                <a:gridCol w="3368603"/>
                <a:gridCol w="887270"/>
                <a:gridCol w="887270"/>
                <a:gridCol w="887270"/>
                <a:gridCol w="887270"/>
              </a:tblGrid>
              <a:tr h="433744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2018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2019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2020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52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Beträge in </a:t>
                      </a:r>
                      <a:r>
                        <a:rPr lang="de-DE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TEuro</a:t>
                      </a:r>
                      <a:endParaRPr lang="de-DE" sz="900" b="0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de-DE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HSP 2012 – 2021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1.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2.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3.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2.383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4.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2.482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0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5.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1.665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0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1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6.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1.553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 bwMode="auto">
          <a:xfrm>
            <a:off x="1824558" y="6237390"/>
            <a:ext cx="7181391" cy="396055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0" y="1628749"/>
            <a:ext cx="1918349" cy="129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8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52450" y="115888"/>
            <a:ext cx="8229600" cy="9366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Finanzplanung Kreis RE</a:t>
            </a:r>
            <a:endParaRPr lang="de-DE" sz="48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9" name="Diagramm 8" title="Zahllasten der kreisangehörigen Städt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9499710"/>
              </p:ext>
            </p:extLst>
          </p:nvPr>
        </p:nvGraphicFramePr>
        <p:xfrm>
          <a:off x="1187530" y="1556740"/>
          <a:ext cx="7489040" cy="432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107380" y="6309400"/>
            <a:ext cx="892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Vergleich zur </a:t>
            </a:r>
            <a:r>
              <a:rPr lang="de-DE" sz="1600" dirty="0" err="1" smtClean="0">
                <a:solidFill>
                  <a:srgbClr val="FF0000"/>
                </a:solidFill>
                <a:latin typeface="VAGRounded BT" panose="020F0702020204020204" pitchFamily="34" charset="0"/>
              </a:rPr>
              <a:t>mittelfr</a:t>
            </a:r>
            <a:r>
              <a:rPr lang="de-DE" sz="1600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. Finanzplanung</a:t>
            </a:r>
            <a:r>
              <a:rPr lang="de-DE" dirty="0" smtClean="0">
                <a:latin typeface="VAGRounded BT" panose="020F0702020204020204" pitchFamily="34" charset="0"/>
              </a:rPr>
              <a:t>	</a:t>
            </a:r>
            <a:r>
              <a:rPr lang="de-DE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+ 212.950 €	+ 285.350 </a:t>
            </a:r>
            <a:r>
              <a:rPr lang="de-DE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€	&gt; 500.000 €</a:t>
            </a:r>
            <a:endParaRPr lang="de-DE" dirty="0">
              <a:solidFill>
                <a:srgbClr val="FF0000"/>
              </a:solidFill>
              <a:latin typeface="VAGRounded BT" panose="020F0702020204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79390" y="5948439"/>
            <a:ext cx="8857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Haltern am See:</a:t>
            </a:r>
            <a:r>
              <a:rPr lang="de-DE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		  </a:t>
            </a:r>
            <a:r>
              <a:rPr lang="de-DE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  </a:t>
            </a:r>
            <a:r>
              <a:rPr lang="de-DE" u="sng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2019</a:t>
            </a:r>
            <a:r>
              <a:rPr lang="de-DE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		   </a:t>
            </a:r>
            <a:r>
              <a:rPr lang="de-DE" u="sng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2020</a:t>
            </a:r>
            <a:r>
              <a:rPr lang="de-DE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	</a:t>
            </a:r>
            <a:r>
              <a:rPr lang="de-DE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	 </a:t>
            </a:r>
            <a:r>
              <a:rPr lang="de-DE" u="sng" dirty="0" smtClean="0">
                <a:solidFill>
                  <a:srgbClr val="FF0000"/>
                </a:solidFill>
                <a:latin typeface="VAGRounded BT" panose="020F0702020204020204" pitchFamily="34" charset="0"/>
              </a:rPr>
              <a:t>2021</a:t>
            </a:r>
            <a:endParaRPr lang="de-DE" u="sng" dirty="0">
              <a:solidFill>
                <a:srgbClr val="FF0000"/>
              </a:solidFill>
              <a:latin typeface="VAGRounded BT" panose="020F07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86302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			</a:t>
            </a:r>
            <a:endParaRPr lang="de-DE" sz="1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Prognoserechnung </a:t>
            </a:r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2018 </a:t>
            </a:r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- 2021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12803"/>
              </p:ext>
            </p:extLst>
          </p:nvPr>
        </p:nvGraphicFramePr>
        <p:xfrm>
          <a:off x="1973262" y="2116543"/>
          <a:ext cx="6917683" cy="4470138"/>
        </p:xfrm>
        <a:graphic>
          <a:graphicData uri="http://schemas.openxmlformats.org/drawingml/2006/table">
            <a:tbl>
              <a:tblPr/>
              <a:tblGrid>
                <a:gridCol w="3368603"/>
                <a:gridCol w="887270"/>
                <a:gridCol w="887270"/>
                <a:gridCol w="887270"/>
                <a:gridCol w="887270"/>
              </a:tblGrid>
              <a:tr h="433744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2018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2019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2020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52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Beträge in </a:t>
                      </a:r>
                      <a:r>
                        <a:rPr lang="de-DE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TEuro</a:t>
                      </a:r>
                      <a:endParaRPr lang="de-DE" sz="900" b="0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de-DE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HSP 2012 – 2021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1.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2.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3.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2.383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4.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2.482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0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5.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1.665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0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1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6.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1.553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 bwMode="auto">
          <a:xfrm>
            <a:off x="1824558" y="6237390"/>
            <a:ext cx="7181391" cy="396055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0" y="1628749"/>
            <a:ext cx="1918349" cy="129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21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824561" y="260648"/>
            <a:ext cx="76242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Misere der Kommunalfinanzen</a:t>
            </a:r>
            <a:endParaRPr lang="de-DE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237" y="1772770"/>
            <a:ext cx="5948173" cy="469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6632248" y="6493596"/>
            <a:ext cx="2484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Quelle: StGB NRW 05/2017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43282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Soziallasten</a:t>
            </a:r>
            <a:endParaRPr lang="de-DE" sz="2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00" y="1700760"/>
            <a:ext cx="5688790" cy="50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39153" y="116540"/>
            <a:ext cx="843959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„Finanzwirtschaftliche Nahrungskette“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950" y="1757721"/>
            <a:ext cx="4005226" cy="4752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5436120" y="6550223"/>
            <a:ext cx="3707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Zeichnung: Burkhard Mohr, Behördenspiegel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5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90" y="116540"/>
            <a:ext cx="843959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Fördermittelpolitik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43" y="1700761"/>
            <a:ext cx="6814240" cy="252035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0" y="4396832"/>
            <a:ext cx="3528490" cy="234805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120" y="4396832"/>
            <a:ext cx="3528490" cy="236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4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idx="1"/>
          </p:nvPr>
        </p:nvSpPr>
        <p:spPr>
          <a:xfrm>
            <a:off x="614577" y="5805330"/>
            <a:ext cx="7643290" cy="1296180"/>
          </a:xfrm>
        </p:spPr>
        <p:txBody>
          <a:bodyPr/>
          <a:lstStyle/>
          <a:p>
            <a:pPr marL="0" indent="0" algn="ctr">
              <a:buNone/>
            </a:pPr>
            <a:endParaRPr lang="de-DE" sz="1000" b="1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de-DE" sz="4000" b="1" dirty="0" smtClean="0">
                <a:latin typeface="Calibri" pitchFamily="34" charset="0"/>
                <a:cs typeface="Calibri" pitchFamily="34" charset="0"/>
              </a:rPr>
              <a:t>Danke für Ihre Aufmerksamkeit!</a:t>
            </a:r>
          </a:p>
          <a:p>
            <a:pPr marL="0" indent="0" algn="ctr">
              <a:buNone/>
            </a:pPr>
            <a:endParaRPr lang="de-DE" sz="4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Guter Hoffnung …?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550" y="1772770"/>
            <a:ext cx="6048840" cy="427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90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HPräsentation">
  <a:themeElements>
    <a:clrScheme name="HH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H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H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372</Words>
  <Application>Microsoft Office PowerPoint</Application>
  <PresentationFormat>Bildschirmpräsentation (4:3)</PresentationFormat>
  <Paragraphs>231</Paragraphs>
  <Slides>20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1" baseType="lpstr">
      <vt:lpstr>HHPräsentation</vt:lpstr>
      <vt:lpstr>Haushaltsrede von  Kämmerer Dirk Meussen  am 19.10.2017 zur Einbringung des Etats und des Stellenplans</vt:lpstr>
      <vt:lpstr>PowerPoint-Präsentation</vt:lpstr>
      <vt:lpstr>PowerPoint-Präsentation</vt:lpstr>
      <vt:lpstr>PowerPoint-Präsentation</vt:lpstr>
      <vt:lpstr>PowerPoint-Präsentation</vt:lpstr>
      <vt:lpstr>Erträge und Aufwendungen</vt:lpstr>
      <vt:lpstr>Entstehung des Haushaltsausgleichs</vt:lpstr>
      <vt:lpstr>Entstehung des Haushaltsausgleichs</vt:lpstr>
      <vt:lpstr>Investitionen 2018</vt:lpstr>
      <vt:lpstr>Finanzierung der Investitionen</vt:lpstr>
      <vt:lpstr>Personal- u. Versorgungsaufwendungen</vt:lpstr>
      <vt:lpstr>Entwicklung Stellenplan (Gesamt)</vt:lpstr>
      <vt:lpstr>Prognoserechnung 2018 - 2021</vt:lpstr>
      <vt:lpstr>PowerPoint-Präsentation</vt:lpstr>
      <vt:lpstr>Prognoserechnung 2018 - 2021</vt:lpstr>
      <vt:lpstr>PowerPoint-Präsentation</vt:lpstr>
      <vt:lpstr>Soziallasten</vt:lpstr>
      <vt:lpstr>„Finanzwirtschaftliche Nahrungskette“</vt:lpstr>
      <vt:lpstr>Fördermittelpolitik</vt:lpstr>
      <vt:lpstr>PowerPoint-Präsentation</vt:lpstr>
    </vt:vector>
  </TitlesOfParts>
  <Company>Stadt Haltern am 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Schmidt, Christian</dc:creator>
  <cp:lastModifiedBy>Meussen, Dirk</cp:lastModifiedBy>
  <cp:revision>393</cp:revision>
  <cp:lastPrinted>2017-10-14T10:34:52Z</cp:lastPrinted>
  <dcterms:created xsi:type="dcterms:W3CDTF">2012-08-29T06:46:17Z</dcterms:created>
  <dcterms:modified xsi:type="dcterms:W3CDTF">2017-10-18T08:40:21Z</dcterms:modified>
</cp:coreProperties>
</file>