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65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306" r:id="rId11"/>
    <p:sldId id="309" r:id="rId12"/>
    <p:sldId id="301" r:id="rId13"/>
    <p:sldId id="303" r:id="rId14"/>
    <p:sldId id="260" r:id="rId15"/>
    <p:sldId id="302" r:id="rId16"/>
    <p:sldId id="308" r:id="rId17"/>
    <p:sldId id="305" r:id="rId18"/>
    <p:sldId id="289" r:id="rId19"/>
    <p:sldId id="300" r:id="rId20"/>
    <p:sldId id="286" r:id="rId21"/>
    <p:sldId id="258" r:id="rId2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BBE0E3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80" autoAdjust="0"/>
    <p:restoredTop sz="94764" autoAdjust="0"/>
  </p:normalViewPr>
  <p:slideViewPr>
    <p:cSldViewPr>
      <p:cViewPr varScale="1">
        <p:scale>
          <a:sx n="79" d="100"/>
          <a:sy n="79" d="100"/>
        </p:scale>
        <p:origin x="-854" y="-72"/>
      </p:cViewPr>
      <p:guideLst>
        <p:guide orient="horz" pos="2160"/>
        <p:guide pos="283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0.xml"/><Relationship Id="rId2" Type="http://schemas.openxmlformats.org/officeDocument/2006/relationships/slide" Target="slides/slide7.xml"/><Relationship Id="rId1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a160107\AppData\Local\Microsoft\Windows\Temporary%20Internet%20Files\Content.Outlook\H2B4EJEZ\vergleich%20RE%20und%20Planung%202008%20-%202015%20%232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hal04\amt$\Amt20\20.11\Haushalt\Haushalt%202017\Haushaltsrede\entwicklung%20verschuldung%20%23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hPercent val="50"/>
      <c:rotY val="20"/>
      <c:depthPercent val="8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11987979509992157"/>
          <c:y val="2.9297651911772773E-2"/>
          <c:w val="0.83648498331479426"/>
          <c:h val="0.803761482808622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Personalaufwendungen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2051605608778605E-3"/>
                  <c:y val="-1.186956932155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051605608778605E-3"/>
                  <c:y val="2.37391386431119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051605608778605E-3"/>
                  <c:y val="7.12174159293358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2051605608778605E-3"/>
                  <c:y val="1.4243483185867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2051605608778605E-3"/>
                  <c:y val="2.1365224778800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051605608778605E-3"/>
                  <c:y val="1.6617397050178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2051605608778605E-3"/>
                  <c:y val="2.6113052507423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6025802804389303E-3"/>
                  <c:y val="3.3234794100356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2051605608778605E-3"/>
                  <c:y val="3.5608707964667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-5400000" vert="horz"/>
              <a:lstStyle/>
              <a:p>
                <a:pPr>
                  <a:defRPr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Plan 2016</c:v>
                </c:pt>
                <c:pt idx="9">
                  <c:v>Plan 2017</c:v>
                </c:pt>
              </c:strCache>
            </c:strRef>
          </c:cat>
          <c:val>
            <c:numRef>
              <c:f>Sheet1!$B$2:$K$2</c:f>
              <c:numCache>
                <c:formatCode>_("€"* #,##0.00_);_("€"* \(#,##0.00\);_("€"* "-"??_);_(@_)</c:formatCode>
                <c:ptCount val="10"/>
                <c:pt idx="0">
                  <c:v>19315099.489999998</c:v>
                </c:pt>
                <c:pt idx="1">
                  <c:v>18779022.41</c:v>
                </c:pt>
                <c:pt idx="2">
                  <c:v>20137752.66</c:v>
                </c:pt>
                <c:pt idx="3">
                  <c:v>21140638.100000001</c:v>
                </c:pt>
                <c:pt idx="4">
                  <c:v>20310715.260000002</c:v>
                </c:pt>
                <c:pt idx="5">
                  <c:v>21661632.550000001</c:v>
                </c:pt>
                <c:pt idx="6">
                  <c:v>20787741.760000002</c:v>
                </c:pt>
                <c:pt idx="7">
                  <c:v>22039505.989999998</c:v>
                </c:pt>
                <c:pt idx="8" formatCode="_(&quot;€&quot;* #,##0_);_(&quot;€&quot;* \(#,##0\);_(&quot;€&quot;* &quot;-&quot;_);_(@_)">
                  <c:v>21787783</c:v>
                </c:pt>
                <c:pt idx="9" formatCode="_(&quot;€&quot;* #,##0_);_(&quot;€&quot;* \(#,##0\);_(&quot;€&quot;* &quot;-&quot;_);_(@_)">
                  <c:v>22645965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Versorgungsaufwendungen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9676113314398741E-3"/>
                  <c:y val="-8.3717913806889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570222335052329E-2"/>
                  <c:y val="-6.3955599646290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457342619583841E-3"/>
                  <c:y val="-8.8185276025213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6457342619583841E-3"/>
                  <c:y val="-9.7751019705158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6457342619583841E-3"/>
                  <c:y val="-7.1497809522251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2935620820058595E-3"/>
                  <c:y val="-0.121490159929412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0129014021946519E-3"/>
                  <c:y val="-7.3591329793647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0129014021946519E-3"/>
                  <c:y val="-7.596524365795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6153554952099259E-3"/>
                  <c:y val="-7.3591329793647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8812513796543271E-3"/>
                  <c:y val="-7.3320625707827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Plan 2016</c:v>
                </c:pt>
                <c:pt idx="9">
                  <c:v>Plan 2017</c:v>
                </c:pt>
              </c:strCache>
            </c:strRef>
          </c:cat>
          <c:val>
            <c:numRef>
              <c:f>Sheet1!$B$3:$K$3</c:f>
              <c:numCache>
                <c:formatCode>_("€"* #,##0.00_);_("€"* \(#,##0.00\);_("€"* "-"??_);_(@_)</c:formatCode>
                <c:ptCount val="10"/>
                <c:pt idx="0">
                  <c:v>1549021.38</c:v>
                </c:pt>
                <c:pt idx="1">
                  <c:v>2453485.73</c:v>
                </c:pt>
                <c:pt idx="2">
                  <c:v>2524809.81</c:v>
                </c:pt>
                <c:pt idx="3">
                  <c:v>2212238.7999999998</c:v>
                </c:pt>
                <c:pt idx="4">
                  <c:v>1972265.8</c:v>
                </c:pt>
                <c:pt idx="5">
                  <c:v>3154040.66</c:v>
                </c:pt>
                <c:pt idx="6">
                  <c:v>2390651.33</c:v>
                </c:pt>
                <c:pt idx="7">
                  <c:v>2994593.47</c:v>
                </c:pt>
                <c:pt idx="8" formatCode="_(&quot;€&quot;* #,##0_);_(&quot;€&quot;* \(#,##0\);_(&quot;€&quot;* &quot;-&quot;_);_(@_)">
                  <c:v>2463407</c:v>
                </c:pt>
                <c:pt idx="9" formatCode="_(&quot;€&quot;* #,##0_);_(&quot;€&quot;* \(#,##0\);_(&quot;€&quot;* &quot;-&quot;_);_(@_)">
                  <c:v>2675846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gapDepth val="0"/>
        <c:shape val="cylinder"/>
        <c:axId val="95549312"/>
        <c:axId val="95550848"/>
        <c:axId val="0"/>
      </c:bar3DChart>
      <c:catAx>
        <c:axId val="95549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95550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5550848"/>
        <c:scaling>
          <c:orientation val="minMax"/>
          <c:max val="25000000"/>
          <c:min val="50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95549312"/>
        <c:crosses val="autoZero"/>
        <c:crossBetween val="between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1.2029543366925095E-2"/>
                <c:y val="0.21346345621297186"/>
              </c:manualLayout>
            </c:layout>
            <c:tx>
              <c:rich>
                <a:bodyPr/>
                <a:lstStyle/>
                <a:p>
                  <a:pPr>
                    <a:defRPr sz="2000" spc="300"/>
                  </a:pPr>
                  <a:r>
                    <a:rPr lang="de-DE" sz="2000" spc="300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 Millionen Euro</a:t>
                  </a:r>
                  <a:endParaRPr lang="de-DE" sz="2000" spc="3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c:rich>
            </c:tx>
          </c:dispUnitsLbl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Stellen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accent5">
                  <a:lumMod val="2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9.6677873131027162E-4"/>
                  <c:y val="-0.4006745277529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43422100327347E-4"/>
                  <c:y val="-0.39750436367867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21259842519685E-5"/>
                  <c:y val="-0.4045145649897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601433247810318E-4"/>
                  <c:y val="-0.41346456692913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94267008758737E-3"/>
                  <c:y val="-0.396983049532601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95408298681766E-3"/>
                  <c:y val="-0.38855242232651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69928337609485E-3"/>
                  <c:y val="-0.38362747759978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1495399451473061E-3"/>
                  <c:y val="-0.37206838369341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65947093691938E-3"/>
                  <c:y val="-0.36117644777161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807484738564981E-3"/>
                  <c:y val="-0.33678348396105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4941608422542686E-3"/>
                  <c:y val="-0.337304410224584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2758559674422715E-3"/>
                  <c:y val="-0.33432178736278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1044E-3"/>
                  <c:y val="-0.31992358713781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3071750862602853E-3"/>
                  <c:y val="-0.29576393468057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6.6204768645492344E-3"/>
                  <c:y val="-0.28023234164694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2944793417676721E-4"/>
                  <c:y val="-0.30007912804002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470583031064005E-4"/>
                  <c:y val="-0.27180190838214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-0.2463054187192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1.0299506487386961E-16"/>
                  <c:y val="-0.23891625615763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0299506487386961E-16"/>
                  <c:y val="-0.1871921182266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1.0299506487386961E-16"/>
                  <c:y val="-0.20443349753694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8089887640449437E-3"/>
                  <c:y val="-0.21182266009852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Sheet1!$B$1:$W$1</c:f>
              <c:numCache>
                <c:formatCode>General</c:formatCode>
                <c:ptCount val="22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</c:numCache>
            </c:numRef>
          </c:cat>
          <c:val>
            <c:numRef>
              <c:f>Sheet1!$B$2:$W$2</c:f>
              <c:numCache>
                <c:formatCode>General</c:formatCode>
                <c:ptCount val="22"/>
                <c:pt idx="0">
                  <c:v>497</c:v>
                </c:pt>
                <c:pt idx="1">
                  <c:v>494</c:v>
                </c:pt>
                <c:pt idx="2">
                  <c:v>496</c:v>
                </c:pt>
                <c:pt idx="3">
                  <c:v>501</c:v>
                </c:pt>
                <c:pt idx="4">
                  <c:v>494</c:v>
                </c:pt>
                <c:pt idx="5">
                  <c:v>492</c:v>
                </c:pt>
                <c:pt idx="6">
                  <c:v>490</c:v>
                </c:pt>
                <c:pt idx="7">
                  <c:v>489</c:v>
                </c:pt>
                <c:pt idx="8">
                  <c:v>484</c:v>
                </c:pt>
                <c:pt idx="9">
                  <c:v>479</c:v>
                </c:pt>
                <c:pt idx="10">
                  <c:v>479</c:v>
                </c:pt>
                <c:pt idx="11">
                  <c:v>476</c:v>
                </c:pt>
                <c:pt idx="12">
                  <c:v>472</c:v>
                </c:pt>
                <c:pt idx="13">
                  <c:v>468</c:v>
                </c:pt>
                <c:pt idx="14">
                  <c:v>464</c:v>
                </c:pt>
                <c:pt idx="15">
                  <c:v>466</c:v>
                </c:pt>
                <c:pt idx="16">
                  <c:v>462</c:v>
                </c:pt>
                <c:pt idx="17">
                  <c:v>454</c:v>
                </c:pt>
                <c:pt idx="18">
                  <c:v>448</c:v>
                </c:pt>
                <c:pt idx="19">
                  <c:v>435</c:v>
                </c:pt>
                <c:pt idx="20">
                  <c:v>442</c:v>
                </c:pt>
                <c:pt idx="21">
                  <c:v>444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48"/>
        <c:shape val="cylinder"/>
        <c:axId val="37778560"/>
        <c:axId val="37780096"/>
        <c:axId val="0"/>
      </c:bar3DChart>
      <c:catAx>
        <c:axId val="37778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7780096"/>
        <c:crosses val="autoZero"/>
        <c:auto val="0"/>
        <c:lblAlgn val="ctr"/>
        <c:lblOffset val="100"/>
        <c:noMultiLvlLbl val="0"/>
      </c:catAx>
      <c:valAx>
        <c:axId val="37780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7778560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>
          <a:solidFill>
            <a:schemeClr val="tx1"/>
          </a:solidFill>
        </a:ln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4.1063648293963258E-2"/>
          <c:y val="2.6944560169112314E-2"/>
          <c:w val="0.95199190726159233"/>
          <c:h val="0.868624342298137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Tabelle1!$C$1:$C$2</c:f>
              <c:strCache>
                <c:ptCount val="1"/>
                <c:pt idx="0">
                  <c:v>Fehlbetrag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5">
                  <a:lumMod val="25000"/>
                </a:schemeClr>
              </a:solidFill>
            </a:ln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Pt>
            <c:idx val="17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25000"/>
                  </a:schemeClr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0" h="0"/>
              </a:sp3d>
            </c:spPr>
          </c:dPt>
          <c:dLbls>
            <c:dLbl>
              <c:idx val="0"/>
              <c:layout>
                <c:manualLayout>
                  <c:x val="5.6366896121358371E-3"/>
                  <c:y val="3.9903408477217669E-2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11,27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 sz="12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1"/>
              <c:layout>
                <c:manualLayout>
                  <c:x val="2.8183448060679185E-3"/>
                  <c:y val="-1.0638954466200681E-2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8,12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 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 sz="12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2"/>
              <c:layout>
                <c:manualLayout>
                  <c:x val="0"/>
                  <c:y val="1.5086639201345492E-3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8,99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3"/>
              <c:layout>
                <c:manualLayout>
                  <c:x val="2.8677213194025731E-3"/>
                  <c:y val="1.6585273650264623E-3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8,41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4"/>
              <c:layout>
                <c:manualLayout>
                  <c:x val="4.3261592773142553E-3"/>
                  <c:y val="0.18052874600749896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bg1"/>
                        </a:solidFill>
                      </a:rPr>
                      <a:t>18,97</a:t>
                    </a:r>
                    <a:r>
                      <a:rPr lang="en-US" sz="1200" baseline="0" dirty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 dirty="0">
                        <a:solidFill>
                          <a:schemeClr val="bg1"/>
                        </a:solidFill>
                      </a:rPr>
                      <a:t> €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5"/>
              <c:layout>
                <c:manualLayout>
                  <c:x val="2.8183448060679185E-3"/>
                  <c:y val="0.12268801401039979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15,69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6"/>
              <c:layout>
                <c:manualLayout>
                  <c:x val="7.1445040833821739E-3"/>
                  <c:y val="0.24291977194525444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22,88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7"/>
              <c:layout>
                <c:manualLayout>
                  <c:x val="4.3261592773142553E-3"/>
                  <c:y val="0.15133430542054335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17,44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8"/>
              <c:layout>
                <c:manualLayout>
                  <c:x val="1.4091724030339593E-3"/>
                  <c:y val="0.15143402150935828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bg1"/>
                        </a:solidFill>
                      </a:rPr>
                      <a:t>17,39</a:t>
                    </a:r>
                    <a:r>
                      <a:rPr lang="en-US" sz="1200" baseline="0" dirty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 dirty="0">
                        <a:solidFill>
                          <a:schemeClr val="bg1"/>
                        </a:solidFill>
                      </a:rPr>
                      <a:t> €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9"/>
              <c:layout>
                <c:manualLayout>
                  <c:x val="7.0458620151697968E-3"/>
                  <c:y val="9.5693692234103289E-2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13,90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10"/>
              <c:layout>
                <c:manualLayout>
                  <c:x val="2.8183448060679185E-3"/>
                  <c:y val="2.7805358823620178E-2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9,98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 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11"/>
              <c:layout>
                <c:manualLayout>
                  <c:x val="5.7353316803482142E-3"/>
                  <c:y val="-7.1990387137588017E-3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5,20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12"/>
              <c:layout>
                <c:manualLayout>
                  <c:x val="4.2275172091018783E-3"/>
                  <c:y val="-2.4495054699193012E-3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5,38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8182338476110901E-3"/>
                  <c:y val="-0.12492477896588437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1,38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7.0457510567129679E-3"/>
                  <c:y val="-0.16656637195451249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3,91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5.636578653678905E-3"/>
                  <c:y val="-0.12247527349596507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bg1"/>
                        </a:solidFill>
                      </a:rPr>
                      <a:t>0,80</a:t>
                    </a:r>
                    <a:r>
                      <a:rPr lang="en-US" sz="1200" baseline="0" dirty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 dirty="0">
                        <a:solidFill>
                          <a:schemeClr val="bg1"/>
                        </a:solidFill>
                      </a:rPr>
                      <a:t> €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4.2275172091018783E-3"/>
                  <c:y val="-0.1641168664845932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3,99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8.4550344182037565E-3"/>
                  <c:y val="-0.13717230631548089"/>
                </c:manualLayout>
              </c:layout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2,33</a:t>
                    </a:r>
                    <a:r>
                      <a:rPr lang="en-US" sz="1200" baseline="0">
                        <a:solidFill>
                          <a:schemeClr val="bg1"/>
                        </a:solidFill>
                      </a:rPr>
                      <a:t> Mio.</a:t>
                    </a:r>
                    <a:r>
                      <a:rPr lang="en-US" sz="1200">
                        <a:solidFill>
                          <a:schemeClr val="bg1"/>
                        </a:solidFill>
                      </a:rPr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\ &quot;€&quot;;[Red]#,##0\ &quot;€&quot;" sourceLinked="0"/>
            <c:spPr>
              <a:noFill/>
              <a:ln>
                <a:noFill/>
              </a:ln>
            </c:spPr>
            <c:txPr>
              <a:bodyPr rot="-5400000" vert="horz" anchor="ctr" anchorCtr="0"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</c:dLbls>
          <c:cat>
            <c:multiLvlStrRef>
              <c:f>Tabelle1!$A$3:$B$20</c:f>
              <c:multiLvlStrCache>
                <c:ptCount val="18"/>
                <c:lvl>
                  <c:pt idx="0">
                    <c:v>Pl.</c:v>
                  </c:pt>
                  <c:pt idx="1">
                    <c:v>RE</c:v>
                  </c:pt>
                  <c:pt idx="2">
                    <c:v>Pl.</c:v>
                  </c:pt>
                  <c:pt idx="3">
                    <c:v>RE</c:v>
                  </c:pt>
                  <c:pt idx="4">
                    <c:v>Pl.</c:v>
                  </c:pt>
                  <c:pt idx="5">
                    <c:v>RE</c:v>
                  </c:pt>
                  <c:pt idx="6">
                    <c:v>Pl.</c:v>
                  </c:pt>
                  <c:pt idx="7">
                    <c:v>RE</c:v>
                  </c:pt>
                  <c:pt idx="8">
                    <c:v>Pl.</c:v>
                  </c:pt>
                  <c:pt idx="9">
                    <c:v>RE</c:v>
                  </c:pt>
                  <c:pt idx="10">
                    <c:v>Pl.</c:v>
                  </c:pt>
                  <c:pt idx="11">
                    <c:v>RE</c:v>
                  </c:pt>
                  <c:pt idx="12">
                    <c:v>Pl.</c:v>
                  </c:pt>
                  <c:pt idx="13">
                    <c:v>RE</c:v>
                  </c:pt>
                  <c:pt idx="14">
                    <c:v>Pl.</c:v>
                  </c:pt>
                  <c:pt idx="15">
                    <c:v>RE</c:v>
                  </c:pt>
                  <c:pt idx="16">
                    <c:v>Pl.</c:v>
                  </c:pt>
                  <c:pt idx="17">
                    <c:v>Pl.</c:v>
                  </c:pt>
                </c:lvl>
                <c:lvl>
                  <c:pt idx="0">
                    <c:v>2008</c:v>
                  </c:pt>
                  <c:pt idx="2">
                    <c:v>2009</c:v>
                  </c:pt>
                  <c:pt idx="4">
                    <c:v>2010</c:v>
                  </c:pt>
                  <c:pt idx="6">
                    <c:v>2011</c:v>
                  </c:pt>
                  <c:pt idx="8">
                    <c:v>2012</c:v>
                  </c:pt>
                  <c:pt idx="10">
                    <c:v>2013</c:v>
                  </c:pt>
                  <c:pt idx="12">
                    <c:v>2014</c:v>
                  </c:pt>
                  <c:pt idx="14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</c:multiLvlStrCache>
            </c:multiLvlStrRef>
          </c:cat>
          <c:val>
            <c:numRef>
              <c:f>Tabelle1!$C$3:$C$20</c:f>
              <c:numCache>
                <c:formatCode>#,##0\ "€"</c:formatCode>
                <c:ptCount val="18"/>
                <c:pt idx="0">
                  <c:v>11273726</c:v>
                </c:pt>
                <c:pt idx="1">
                  <c:v>8123974.21</c:v>
                </c:pt>
                <c:pt idx="2">
                  <c:v>8989272</c:v>
                </c:pt>
                <c:pt idx="3">
                  <c:v>8413995.6400000006</c:v>
                </c:pt>
                <c:pt idx="4">
                  <c:v>18971275</c:v>
                </c:pt>
                <c:pt idx="5">
                  <c:v>15692016.52</c:v>
                </c:pt>
                <c:pt idx="6">
                  <c:v>22878842</c:v>
                </c:pt>
                <c:pt idx="7">
                  <c:v>17437909</c:v>
                </c:pt>
                <c:pt idx="8">
                  <c:v>17385919</c:v>
                </c:pt>
                <c:pt idx="9">
                  <c:v>13900040.01</c:v>
                </c:pt>
                <c:pt idx="10">
                  <c:v>9979941</c:v>
                </c:pt>
                <c:pt idx="11">
                  <c:v>5195013.51</c:v>
                </c:pt>
                <c:pt idx="12">
                  <c:v>5382664</c:v>
                </c:pt>
                <c:pt idx="13">
                  <c:v>1382381.53</c:v>
                </c:pt>
                <c:pt idx="14">
                  <c:v>3912866</c:v>
                </c:pt>
                <c:pt idx="15">
                  <c:v>798456.27</c:v>
                </c:pt>
                <c:pt idx="16" formatCode="#,##0">
                  <c:v>3986323</c:v>
                </c:pt>
                <c:pt idx="17" formatCode="#,##0.00">
                  <c:v>2332836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gapDepth val="0"/>
        <c:shape val="cylinder"/>
        <c:axId val="85807104"/>
        <c:axId val="85808640"/>
        <c:axId val="0"/>
      </c:bar3DChart>
      <c:catAx>
        <c:axId val="858071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 b="1">
                <a:solidFill>
                  <a:schemeClr val="bg1"/>
                </a:solidFill>
              </a:defRPr>
            </a:pPr>
            <a:endParaRPr lang="de-DE"/>
          </a:p>
        </c:txPr>
        <c:crossAx val="85808640"/>
        <c:crosses val="autoZero"/>
        <c:auto val="1"/>
        <c:lblAlgn val="ctr"/>
        <c:lblOffset val="100"/>
        <c:noMultiLvlLbl val="0"/>
      </c:catAx>
      <c:valAx>
        <c:axId val="85808640"/>
        <c:scaling>
          <c:orientation val="minMax"/>
        </c:scaling>
        <c:delete val="0"/>
        <c:axPos val="l"/>
        <c:majorGridlines/>
        <c:numFmt formatCode="#,##0\ &quot;€&quot;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de-DE"/>
          </a:p>
        </c:txPr>
        <c:crossAx val="85807104"/>
        <c:crosses val="autoZero"/>
        <c:crossBetween val="between"/>
        <c:dispUnits>
          <c:builtInUnit val="millions"/>
        </c:dispUnits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0"/>
      <c:rotY val="0"/>
      <c:depthPercent val="100"/>
      <c:rAngAx val="0"/>
      <c:perspective val="60"/>
    </c:view3D>
    <c:floor>
      <c:thickness val="0"/>
      <c:spPr>
        <a:scene3d>
          <a:camera prst="orthographicFront"/>
          <a:lightRig rig="threePt" dir="t"/>
        </a:scene3d>
        <a:sp3d>
          <a:bevelT w="0" h="0"/>
          <a:contourClr>
            <a:srgbClr val="000000"/>
          </a:contourClr>
        </a:sp3d>
      </c:spPr>
    </c:floor>
    <c:sideWall>
      <c:thickness val="0"/>
      <c:spPr>
        <a:ln w="6350"/>
        <a:effectLst>
          <a:outerShdw blurRad="50800" sx="1000" sy="1000" algn="ctr" rotWithShape="0">
            <a:srgbClr val="000000"/>
          </a:outerShdw>
        </a:effectLst>
      </c:spPr>
    </c:sideWall>
    <c:backWall>
      <c:thickness val="0"/>
      <c:spPr>
        <a:effectLst>
          <a:outerShdw blurRad="50800" sx="1000" sy="1000" algn="ctr" rotWithShape="0">
            <a:srgbClr val="000000"/>
          </a:outerShdw>
        </a:effectLst>
      </c:spPr>
    </c:backWall>
    <c:plotArea>
      <c:layout>
        <c:manualLayout>
          <c:layoutTarget val="inner"/>
          <c:xMode val="edge"/>
          <c:yMode val="edge"/>
          <c:x val="4.6164774857688246E-2"/>
          <c:y val="0.10346305487735262"/>
          <c:w val="0.94874895183556596"/>
          <c:h val="0.874691387148811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Tabelle1!$C$6:$C$7</c:f>
              <c:strCache>
                <c:ptCount val="1"/>
                <c:pt idx="0">
                  <c:v>Tilgung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1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5"/>
            <c:invertIfNegative val="0"/>
            <c:bubble3D val="0"/>
            <c:spPr>
              <a:solidFill>
                <a:srgbClr val="FF0000"/>
              </a:solidFill>
            </c:spPr>
          </c:dPt>
          <c:cat>
            <c:multiLvlStrRef>
              <c:f>Tabelle1!$A$8:$B$23</c:f>
              <c:multiLvlStrCache>
                <c:ptCount val="16"/>
                <c:lvl>
                  <c:pt idx="0">
                    <c:v>KK</c:v>
                  </c:pt>
                  <c:pt idx="1">
                    <c:v>IK</c:v>
                  </c:pt>
                  <c:pt idx="2">
                    <c:v>KK</c:v>
                  </c:pt>
                  <c:pt idx="3">
                    <c:v>IK</c:v>
                  </c:pt>
                  <c:pt idx="4">
                    <c:v>KK</c:v>
                  </c:pt>
                  <c:pt idx="5">
                    <c:v>IK</c:v>
                  </c:pt>
                  <c:pt idx="6">
                    <c:v>KK</c:v>
                  </c:pt>
                  <c:pt idx="7">
                    <c:v>IK</c:v>
                  </c:pt>
                  <c:pt idx="8">
                    <c:v>KK</c:v>
                  </c:pt>
                  <c:pt idx="9">
                    <c:v>IK</c:v>
                  </c:pt>
                  <c:pt idx="10">
                    <c:v>KK</c:v>
                  </c:pt>
                  <c:pt idx="11">
                    <c:v>IK</c:v>
                  </c:pt>
                  <c:pt idx="12">
                    <c:v>KK</c:v>
                  </c:pt>
                  <c:pt idx="13">
                    <c:v>IK</c:v>
                  </c:pt>
                  <c:pt idx="14">
                    <c:v>KK</c:v>
                  </c:pt>
                  <c:pt idx="15">
                    <c:v>IK</c:v>
                  </c:pt>
                </c:lvl>
                <c:lvl>
                  <c:pt idx="0">
                    <c:v>2008</c:v>
                  </c:pt>
                  <c:pt idx="2">
                    <c:v>2009</c:v>
                  </c:pt>
                  <c:pt idx="4">
                    <c:v>2010</c:v>
                  </c:pt>
                  <c:pt idx="6">
                    <c:v>2011</c:v>
                  </c:pt>
                  <c:pt idx="8">
                    <c:v>2012</c:v>
                  </c:pt>
                  <c:pt idx="10">
                    <c:v>2013</c:v>
                  </c:pt>
                  <c:pt idx="12">
                    <c:v>2014</c:v>
                  </c:pt>
                  <c:pt idx="14">
                    <c:v>2015</c:v>
                  </c:pt>
                </c:lvl>
              </c:multiLvlStrCache>
            </c:multiLvlStrRef>
          </c:cat>
          <c:val>
            <c:numRef>
              <c:f>Tabelle1!$C$8:$C$23</c:f>
              <c:numCache>
                <c:formatCode>"€"#,##0_);[Red]\("€"#,##0\)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-274523</c:v>
                </c:pt>
                <c:pt idx="6">
                  <c:v>0</c:v>
                </c:pt>
                <c:pt idx="7">
                  <c:v>-349810</c:v>
                </c:pt>
                <c:pt idx="8">
                  <c:v>0</c:v>
                </c:pt>
                <c:pt idx="9">
                  <c:v>-361041</c:v>
                </c:pt>
                <c:pt idx="10">
                  <c:v>0</c:v>
                </c:pt>
                <c:pt idx="11">
                  <c:v>-414693</c:v>
                </c:pt>
                <c:pt idx="12">
                  <c:v>-198697</c:v>
                </c:pt>
                <c:pt idx="13">
                  <c:v>-1871580</c:v>
                </c:pt>
                <c:pt idx="14">
                  <c:v>-1801303</c:v>
                </c:pt>
                <c:pt idx="15">
                  <c:v>-1973269</c:v>
                </c:pt>
              </c:numCache>
            </c:numRef>
          </c:val>
        </c:ser>
        <c:ser>
          <c:idx val="2"/>
          <c:order val="1"/>
          <c:tx>
            <c:strRef>
              <c:f>Tabelle1!$D$6:$D$7</c:f>
              <c:strCache>
                <c:ptCount val="1"/>
                <c:pt idx="0">
                  <c:v>Betrag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accent1">
                  <a:lumMod val="1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1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2161781728124008E-3"/>
                  <c:y val="2.2721986653069259E-3"/>
                </c:manualLayout>
              </c:layout>
              <c:tx>
                <c:rich>
                  <a:bodyPr/>
                  <a:lstStyle/>
                  <a:p>
                    <a:r>
                      <a:rPr lang="en-US" sz="1200"/>
                      <a:t>43,19 Mio.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/>
                      <a:t>18,57 Mio.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/>
                      <a:t>49,43 Mio.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8107854485416007E-3"/>
                  <c:y val="4.5442184173331186E-3"/>
                </c:manualLayout>
              </c:layout>
              <c:tx>
                <c:rich>
                  <a:bodyPr/>
                  <a:lstStyle/>
                  <a:p>
                    <a:r>
                      <a:rPr lang="en-US" sz="1200"/>
                      <a:t>18,97 Mio.</a:t>
                    </a:r>
                    <a:r>
                      <a:rPr lang="en-US" sz="1200" baseline="0"/>
                      <a:t> 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200"/>
                      <a:t>60,35 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/>
                      <a:t>18,70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/>
                      <a:t>74,08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200"/>
                      <a:t>18,35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/>
                      <a:t>84,49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/>
                      <a:t>17,99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/>
                      <a:t>88,99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17,57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200"/>
                      <a:t>88,79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"/>
                  <c:y val="2.2870215667934552E-3"/>
                </c:manualLayout>
              </c:layout>
              <c:tx>
                <c:rich>
                  <a:bodyPr rot="-5400000" vert="horz"/>
                  <a:lstStyle/>
                  <a:p>
                    <a:pPr>
                      <a:defRPr sz="11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1100"/>
                      <a:t>15,70 </a:t>
                    </a:r>
                    <a:r>
                      <a:rPr lang="en-US" sz="1100" b="1" i="0" u="none" strike="noStrike" baseline="0">
                        <a:effectLst/>
                      </a:rPr>
                      <a:t>Mio.€</a:t>
                    </a:r>
                    <a:endParaRPr lang="en-US" sz="1100"/>
                  </a:p>
                </c:rich>
              </c:tx>
              <c:numFmt formatCode="#,##0.0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z="1200"/>
                      <a:t>86,99 </a:t>
                    </a:r>
                    <a:r>
                      <a:rPr lang="en-US" sz="1200" b="1" i="0" u="none" strike="noStrike" baseline="0">
                        <a:effectLst/>
                      </a:rPr>
                      <a:t>Mio.€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2.2870215667934552E-3"/>
                </c:manualLayout>
              </c:layout>
              <c:tx>
                <c:rich>
                  <a:bodyPr rot="-5400000" vert="horz"/>
                  <a:lstStyle/>
                  <a:p>
                    <a:pPr>
                      <a:defRPr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900"/>
                      <a:t>13,73 </a:t>
                    </a:r>
                    <a:r>
                      <a:rPr lang="en-US" sz="900" b="1" i="0" u="none" strike="noStrike" baseline="0">
                        <a:effectLst/>
                      </a:rPr>
                      <a:t>Mio.€</a:t>
                    </a:r>
                    <a:endParaRPr lang="en-US" sz="900"/>
                  </a:p>
                </c:rich>
              </c:tx>
              <c:numFmt formatCode="#,##0.0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-5400000" vert="horz"/>
              <a:lstStyle/>
              <a:p>
                <a:pPr>
                  <a:defRPr sz="12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Tabelle1!$A$8:$B$23</c:f>
              <c:multiLvlStrCache>
                <c:ptCount val="16"/>
                <c:lvl>
                  <c:pt idx="0">
                    <c:v>KK</c:v>
                  </c:pt>
                  <c:pt idx="1">
                    <c:v>IK</c:v>
                  </c:pt>
                  <c:pt idx="2">
                    <c:v>KK</c:v>
                  </c:pt>
                  <c:pt idx="3">
                    <c:v>IK</c:v>
                  </c:pt>
                  <c:pt idx="4">
                    <c:v>KK</c:v>
                  </c:pt>
                  <c:pt idx="5">
                    <c:v>IK</c:v>
                  </c:pt>
                  <c:pt idx="6">
                    <c:v>KK</c:v>
                  </c:pt>
                  <c:pt idx="7">
                    <c:v>IK</c:v>
                  </c:pt>
                  <c:pt idx="8">
                    <c:v>KK</c:v>
                  </c:pt>
                  <c:pt idx="9">
                    <c:v>IK</c:v>
                  </c:pt>
                  <c:pt idx="10">
                    <c:v>KK</c:v>
                  </c:pt>
                  <c:pt idx="11">
                    <c:v>IK</c:v>
                  </c:pt>
                  <c:pt idx="12">
                    <c:v>KK</c:v>
                  </c:pt>
                  <c:pt idx="13">
                    <c:v>IK</c:v>
                  </c:pt>
                  <c:pt idx="14">
                    <c:v>KK</c:v>
                  </c:pt>
                  <c:pt idx="15">
                    <c:v>IK</c:v>
                  </c:pt>
                </c:lvl>
                <c:lvl>
                  <c:pt idx="0">
                    <c:v>2008</c:v>
                  </c:pt>
                  <c:pt idx="2">
                    <c:v>2009</c:v>
                  </c:pt>
                  <c:pt idx="4">
                    <c:v>2010</c:v>
                  </c:pt>
                  <c:pt idx="6">
                    <c:v>2011</c:v>
                  </c:pt>
                  <c:pt idx="8">
                    <c:v>2012</c:v>
                  </c:pt>
                  <c:pt idx="10">
                    <c:v>2013</c:v>
                  </c:pt>
                  <c:pt idx="12">
                    <c:v>2014</c:v>
                  </c:pt>
                  <c:pt idx="14">
                    <c:v>2015</c:v>
                  </c:pt>
                </c:lvl>
              </c:multiLvlStrCache>
            </c:multiLvlStrRef>
          </c:cat>
          <c:val>
            <c:numRef>
              <c:f>Tabelle1!$D$8:$D$23</c:f>
              <c:numCache>
                <c:formatCode>"€"#,##0_);[Red]\("€"#,##0\)</c:formatCode>
                <c:ptCount val="16"/>
                <c:pt idx="0">
                  <c:v>43188609</c:v>
                </c:pt>
                <c:pt idx="1">
                  <c:v>18566614</c:v>
                </c:pt>
                <c:pt idx="2">
                  <c:v>49427889</c:v>
                </c:pt>
                <c:pt idx="3">
                  <c:v>18973143</c:v>
                </c:pt>
                <c:pt idx="4">
                  <c:v>60353487</c:v>
                </c:pt>
                <c:pt idx="5">
                  <c:v>18698619</c:v>
                </c:pt>
                <c:pt idx="6">
                  <c:v>74080224</c:v>
                </c:pt>
                <c:pt idx="7">
                  <c:v>18348809</c:v>
                </c:pt>
                <c:pt idx="8">
                  <c:v>84490351</c:v>
                </c:pt>
                <c:pt idx="9">
                  <c:v>17987768</c:v>
                </c:pt>
                <c:pt idx="10">
                  <c:v>88990351</c:v>
                </c:pt>
                <c:pt idx="11">
                  <c:v>17573075</c:v>
                </c:pt>
                <c:pt idx="12">
                  <c:v>88791654</c:v>
                </c:pt>
                <c:pt idx="13">
                  <c:v>15701495</c:v>
                </c:pt>
                <c:pt idx="14">
                  <c:v>86990351</c:v>
                </c:pt>
                <c:pt idx="15">
                  <c:v>13728226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gapDepth val="52"/>
        <c:shape val="cylinder"/>
        <c:axId val="87304832"/>
        <c:axId val="87310720"/>
        <c:axId val="0"/>
      </c:bar3DChart>
      <c:catAx>
        <c:axId val="8730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/>
          <a:lstStyle/>
          <a:p>
            <a:pPr>
              <a:defRPr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87310720"/>
        <c:crossesAt val="0"/>
        <c:auto val="1"/>
        <c:lblAlgn val="ctr"/>
        <c:lblOffset val="250"/>
        <c:tickLblSkip val="2"/>
        <c:noMultiLvlLbl val="0"/>
      </c:catAx>
      <c:valAx>
        <c:axId val="87310720"/>
        <c:scaling>
          <c:orientation val="minMax"/>
          <c:max val="90000000"/>
        </c:scaling>
        <c:delete val="0"/>
        <c:axPos val="l"/>
        <c:majorGridlines/>
        <c:numFmt formatCode="&quot;€&quot;#,##0_);[Red]\(&quot;€&quot;#,##0\)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de-DE"/>
          </a:p>
        </c:txPr>
        <c:crossAx val="873048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11064525291846912"/>
              </c:manualLayout>
            </c:layout>
            <c:tx>
              <c:rich>
                <a:bodyPr/>
                <a:lstStyle/>
                <a:p>
                  <a:pPr>
                    <a:defRPr sz="1000" b="1" baseline="0">
                      <a:solidFill>
                        <a:schemeClr val="bg1"/>
                      </a:solidFill>
                    </a:defRPr>
                  </a:pPr>
                  <a:r>
                    <a:rPr lang="de-DE" sz="1000" b="1" baseline="0" dirty="0">
                      <a:solidFill>
                        <a:schemeClr val="bg1"/>
                      </a:solidFill>
                    </a:rPr>
                    <a:t>in Millionen</a:t>
                  </a:r>
                </a:p>
              </c:rich>
            </c:tx>
          </c:dispUnitsLbl>
        </c:dispUnits>
      </c:valAx>
    </c:plotArea>
    <c:plotVisOnly val="1"/>
    <c:dispBlanksAs val="gap"/>
    <c:showDLblsOverMax val="0"/>
  </c:chart>
  <c:spPr>
    <a:effectLst>
      <a:outerShdw blurRad="50800" dist="50800" dir="5400000" algn="ctr" rotWithShape="0">
        <a:schemeClr val="bg1">
          <a:lumMod val="75000"/>
        </a:schemeClr>
      </a:outerShdw>
    </a:effectLst>
    <a:scene3d>
      <a:camera prst="orthographicFront"/>
      <a:lightRig rig="threePt" dir="t"/>
    </a:scene3d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noFill/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23138223515826012"/>
          <c:y val="4.5181529033008802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Pt>
            <c:idx val="8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solidFill>
                <a:schemeClr val="accent1">
                  <a:lumMod val="75000"/>
                  <a:alpha val="75000"/>
                </a:schemeClr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0806506436879414E-3"/>
                  <c:y val="-7.8817733990147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984521775538734E-3"/>
                  <c:y val="-3.9408866995073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684240619309064E-3"/>
                  <c:y val="-9.8522167487684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799050957034194E-3"/>
                  <c:y val="-6.65237965943912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774042289657612E-3"/>
                  <c:y val="-2.8943795818626118E-3"/>
                </c:manualLayout>
              </c:layout>
              <c:numFmt formatCode="#,##0.00\ &quot;€&quot;" sourceLinked="0"/>
              <c:spPr>
                <a:noFill/>
                <a:ln w="26706">
                  <a:noFill/>
                </a:ln>
              </c:spPr>
              <c:txPr>
                <a:bodyPr rot="-5400000" vert="horz" anchor="ctr" anchorCtr="1"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997920905954169E-3"/>
                  <c:y val="-0.34175439276986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124408817815715E-3"/>
                  <c:y val="-0.33682944804313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8173362416908091E-3"/>
                  <c:y val="-0.325270354136767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7899859759543817E-3"/>
                  <c:y val="-0.311915364027772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5.6101810520060242E-3"/>
                  <c:y val="-0.304763973468833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5.8736665338547812E-3"/>
                  <c:y val="-0.312673868352662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1511625551226032E-3"/>
                  <c:y val="-0.314617353865249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4.9048143220849381E-3"/>
                  <c:y val="-0.322386641325006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734102216196317E-2"/>
                  <c:y val="-3.2217210085096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6451892711535569E-2"/>
                  <c:y val="-6.83332310277419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1.3715450812573813E-2"/>
                  <c:y val="-2.04963540923305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4319766151919456E-2"/>
                  <c:y val="-5.7919620191433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\ &quot;€&quot;" sourceLinked="0"/>
            <c:spPr>
              <a:noFill/>
              <a:ln w="26706">
                <a:noFill/>
              </a:ln>
            </c:spPr>
            <c:txPr>
              <a:bodyPr rot="-5400000" vert="horz" anchor="ctr" anchorCtr="1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Sheet1!$B$1:$N$1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Sheet1!$B$2:$N$2</c:f>
              <c:numCache>
                <c:formatCode>_("€"* #,##0.00_);_("€"* \(#,##0.00\);_("€"* "-"??_);_(@_)</c:formatCode>
                <c:ptCount val="13"/>
                <c:pt idx="0">
                  <c:v>98886873.519999996</c:v>
                </c:pt>
                <c:pt idx="1">
                  <c:v>93445543.170000002</c:v>
                </c:pt>
                <c:pt idx="2">
                  <c:v>77650924.180000007</c:v>
                </c:pt>
                <c:pt idx="3">
                  <c:v>60250371.609999999</c:v>
                </c:pt>
                <c:pt idx="4">
                  <c:v>46867408.590000004</c:v>
                </c:pt>
                <c:pt idx="5">
                  <c:v>41672395.079999998</c:v>
                </c:pt>
                <c:pt idx="6">
                  <c:v>40290013.549999997</c:v>
                </c:pt>
                <c:pt idx="7">
                  <c:v>39491557.220000014</c:v>
                </c:pt>
                <c:pt idx="8">
                  <c:v>35505234.220000014</c:v>
                </c:pt>
                <c:pt idx="9">
                  <c:v>33172398.280000001</c:v>
                </c:pt>
                <c:pt idx="10">
                  <c:v>33599001.280000001</c:v>
                </c:pt>
                <c:pt idx="11">
                  <c:v>34929818.280000001</c:v>
                </c:pt>
                <c:pt idx="12">
                  <c:v>37830163.280000001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gapDepth val="47"/>
        <c:shape val="cylinder"/>
        <c:axId val="95654272"/>
        <c:axId val="95655808"/>
        <c:axId val="0"/>
      </c:bar3DChart>
      <c:catAx>
        <c:axId val="9565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95655808"/>
        <c:crosses val="autoZero"/>
        <c:auto val="0"/>
        <c:lblAlgn val="ctr"/>
        <c:lblOffset val="100"/>
        <c:noMultiLvlLbl val="0"/>
      </c:catAx>
      <c:valAx>
        <c:axId val="95655808"/>
        <c:scaling>
          <c:orientation val="minMax"/>
        </c:scaling>
        <c:delete val="0"/>
        <c:axPos val="l"/>
        <c:majorGridlines/>
        <c:numFmt formatCode="#,##0.00\ &quot;€&quot;" sourceLinked="0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956542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Stellen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accent5">
                  <a:lumMod val="2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8646819428470323E-3"/>
                  <c:y val="-4.5994724797331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9371184641245695E-3"/>
                  <c:y val="-5.5139831658973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732593116871629E-3"/>
                  <c:y val="-8.6780574841937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4639918605679907E-3"/>
                  <c:y val="-0.11543501027888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774042289657612E-3"/>
                  <c:y val="-0.15560393312904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999026807042379E-3"/>
                  <c:y val="-0.176729762227997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8859815978058926E-3"/>
                  <c:y val="-0.19397230518598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576506237282138E-2"/>
                  <c:y val="-0.251378728521003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1945722374590817E-3"/>
                  <c:y val="-0.274969551219890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807484738564981E-3"/>
                  <c:y val="-0.33678348396105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4941608422542686E-3"/>
                  <c:y val="-0.337304410224584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2758559674422715E-3"/>
                  <c:y val="-0.33432178736278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1044E-3"/>
                  <c:y val="-0.31992358713781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3071750862602853E-3"/>
                  <c:y val="-0.29576393468057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6.6204768645492344E-3"/>
                  <c:y val="-0.28023234164694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2944793417676721E-4"/>
                  <c:y val="-0.30007912804002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470583031064005E-4"/>
                  <c:y val="-0.27180190838214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-0.2463054187192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1.0299506487386961E-16"/>
                  <c:y val="-0.23891625615763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0299506487386961E-16"/>
                  <c:y val="-0.1871921182266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1.0299506487386961E-16"/>
                  <c:y val="-0.20443349753694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8089887640449437E-3"/>
                  <c:y val="-0.21182266009852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Sheet1!$B$2:$J$2</c:f>
              <c:numCache>
                <c:formatCode>General</c:formatCode>
                <c:ptCount val="9"/>
                <c:pt idx="0">
                  <c:v>22.38</c:v>
                </c:pt>
                <c:pt idx="1">
                  <c:v>23.38</c:v>
                </c:pt>
                <c:pt idx="2">
                  <c:v>30.18</c:v>
                </c:pt>
                <c:pt idx="3">
                  <c:v>37.03</c:v>
                </c:pt>
                <c:pt idx="4">
                  <c:v>38.799999999999997</c:v>
                </c:pt>
                <c:pt idx="5">
                  <c:v>45.14</c:v>
                </c:pt>
                <c:pt idx="6">
                  <c:v>49.52</c:v>
                </c:pt>
                <c:pt idx="7">
                  <c:v>59.919999999999995</c:v>
                </c:pt>
                <c:pt idx="8">
                  <c:v>65.569999999999993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gapDepth val="48"/>
        <c:shape val="cylinder"/>
        <c:axId val="39835520"/>
        <c:axId val="39837056"/>
        <c:axId val="0"/>
      </c:bar3DChart>
      <c:catAx>
        <c:axId val="39835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9837056"/>
        <c:crosses val="autoZero"/>
        <c:auto val="0"/>
        <c:lblAlgn val="ctr"/>
        <c:lblOffset val="100"/>
        <c:noMultiLvlLbl val="0"/>
      </c:catAx>
      <c:valAx>
        <c:axId val="39837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9835520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noFill/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tx1"/>
              </a:solidFill>
              <a:prstDash val="solid"/>
            </a:ln>
          </c:spPr>
          <c:invertIfNegative val="0"/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numFmt formatCode="#,##0.00\ &quot;€&quot;" sourceLinked="0"/>
              <c:spPr>
                <a:noFill/>
                <a:ln w="26706">
                  <a:noFill/>
                </a:ln>
              </c:spPr>
              <c:txPr>
                <a:bodyPr rot="-5400000" vert="horz" anchor="ctr" anchorCtr="1"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\ &quot;€&quot;" sourceLinked="0"/>
            <c:spPr>
              <a:noFill/>
              <a:ln w="26706">
                <a:noFill/>
              </a:ln>
            </c:spPr>
            <c:txPr>
              <a:bodyPr rot="-5400000" vert="horz" anchor="ctr" anchorCtr="1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Sheet1!$B$2:$L$2</c:f>
              <c:numCache>
                <c:formatCode>_("€"* #,##0.00_);_("€"* \(#,##0.00\);_("€"* "-"??_);_(@_)</c:formatCode>
                <c:ptCount val="11"/>
                <c:pt idx="0">
                  <c:v>115157919</c:v>
                </c:pt>
                <c:pt idx="1">
                  <c:v>127909886</c:v>
                </c:pt>
                <c:pt idx="2">
                  <c:v>131903705</c:v>
                </c:pt>
                <c:pt idx="3">
                  <c:v>139356873</c:v>
                </c:pt>
                <c:pt idx="4">
                  <c:v>145796584</c:v>
                </c:pt>
                <c:pt idx="5">
                  <c:v>154587684</c:v>
                </c:pt>
                <c:pt idx="6">
                  <c:v>169657997</c:v>
                </c:pt>
                <c:pt idx="7">
                  <c:v>179913846</c:v>
                </c:pt>
                <c:pt idx="8">
                  <c:v>190766239</c:v>
                </c:pt>
                <c:pt idx="9">
                  <c:v>202248955</c:v>
                </c:pt>
                <c:pt idx="10">
                  <c:v>207406303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gapDepth val="27"/>
        <c:shape val="cylinder"/>
        <c:axId val="39905920"/>
        <c:axId val="97124736"/>
        <c:axId val="0"/>
      </c:bar3DChart>
      <c:catAx>
        <c:axId val="39905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97124736"/>
        <c:crosses val="autoZero"/>
        <c:auto val="0"/>
        <c:lblAlgn val="ctr"/>
        <c:lblOffset val="100"/>
        <c:noMultiLvlLbl val="0"/>
      </c:catAx>
      <c:valAx>
        <c:axId val="97124736"/>
        <c:scaling>
          <c:orientation val="minMax"/>
        </c:scaling>
        <c:delete val="0"/>
        <c:axPos val="l"/>
        <c:majorGridlines>
          <c:spPr>
            <a:ln w="13353">
              <a:solidFill>
                <a:srgbClr val="FFFFFF"/>
              </a:solidFill>
              <a:prstDash val="solid"/>
            </a:ln>
          </c:spPr>
        </c:majorGridlines>
        <c:numFmt formatCode="#,##0.00\ &quot;€&quot;" sourceLinked="0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990592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0.89096</cdr:x>
      <cdr:y>0.08253</cdr:y>
    </cdr:from>
    <cdr:to>
      <cdr:x>0.93061</cdr:x>
      <cdr:y>0.15005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060600" y="441500"/>
          <a:ext cx="314215" cy="361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0.82269</cdr:x>
      <cdr:y>1.86922E-7</cdr:y>
    </cdr:from>
    <cdr:to>
      <cdr:x>0.89406</cdr:x>
      <cdr:y>0.06907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470435" y="1"/>
          <a:ext cx="64809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0.55306</cdr:x>
      <cdr:y>0.05548</cdr:y>
    </cdr:from>
    <cdr:to>
      <cdr:x>0.60857</cdr:x>
      <cdr:y>0.16616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5022095" y="296803"/>
          <a:ext cx="504070" cy="592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0.90199</cdr:x>
      <cdr:y>0</cdr:y>
    </cdr:from>
    <cdr:to>
      <cdr:x>0.97097</cdr:x>
      <cdr:y>0.06907</cdr:y>
    </cdr:to>
    <cdr:sp macro="" textlink="">
      <cdr:nvSpPr>
        <cdr:cNvPr id="14" name="Textfeld 13"/>
        <cdr:cNvSpPr txBox="1"/>
      </cdr:nvSpPr>
      <cdr:spPr>
        <a:xfrm xmlns:a="http://schemas.openxmlformats.org/drawingml/2006/main">
          <a:off x="8190535" y="0"/>
          <a:ext cx="62636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0.871</cdr:x>
      <cdr:y>0</cdr:y>
    </cdr:from>
    <cdr:to>
      <cdr:x>0.9292</cdr:x>
      <cdr:y>0.09016</cdr:y>
    </cdr:to>
    <cdr:sp macro="" textlink="">
      <cdr:nvSpPr>
        <cdr:cNvPr id="15" name="Textfeld 14"/>
        <cdr:cNvSpPr txBox="1"/>
      </cdr:nvSpPr>
      <cdr:spPr>
        <a:xfrm xmlns:a="http://schemas.openxmlformats.org/drawingml/2006/main">
          <a:off x="6902450" y="0"/>
          <a:ext cx="461219" cy="48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0.8993</cdr:x>
      <cdr:y>0.06907</cdr:y>
    </cdr:from>
    <cdr:to>
      <cdr:x>1</cdr:x>
      <cdr:y>0.23999</cdr:y>
    </cdr:to>
    <cdr:sp macro="" textlink="">
      <cdr:nvSpPr>
        <cdr:cNvPr id="16" name="Textfeld 15"/>
        <cdr:cNvSpPr txBox="1"/>
      </cdr:nvSpPr>
      <cdr:spPr>
        <a:xfrm xmlns:a="http://schemas.openxmlformats.org/drawingml/2006/main">
          <a:off x="7126701" y="369490"/>
          <a:ext cx="798019" cy="91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0.09707</cdr:x>
      <cdr:y>0.94414</cdr:y>
    </cdr:from>
    <cdr:to>
      <cdr:x>0.82972</cdr:x>
      <cdr:y>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877760" y="4868160"/>
          <a:ext cx="6624920" cy="288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>
              <a:solidFill>
                <a:schemeClr val="bg1"/>
              </a:solidFill>
            </a:rPr>
            <a:t>2016: Übernahme Bedienstete Jobcenter / 2017: Verstärkung Feuer- und Rettungswache</a:t>
          </a:r>
          <a:endParaRPr lang="de-DE" sz="11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0.74413</cdr:x>
      <cdr:y>0.06944</cdr:y>
    </cdr:from>
    <cdr:to>
      <cdr:x>0.94401</cdr:x>
      <cdr:y>0.16433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6804310" y="360050"/>
          <a:ext cx="1827702" cy="491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b="1" dirty="0"/>
            <a:t> </a:t>
          </a:r>
          <a:r>
            <a:rPr lang="de-DE" sz="1100" b="1" dirty="0">
              <a:solidFill>
                <a:schemeClr val="bg1"/>
              </a:solidFill>
            </a:rPr>
            <a:t>Planung</a:t>
          </a:r>
        </a:p>
        <a:p xmlns:a="http://schemas.openxmlformats.org/drawingml/2006/main">
          <a:r>
            <a:rPr lang="de-DE" sz="1100" b="1" dirty="0">
              <a:solidFill>
                <a:schemeClr val="bg1"/>
              </a:solidFill>
            </a:rPr>
            <a:t> Rechnungsergebnis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0.73625</cdr:x>
      <cdr:y>0.08333</cdr:y>
    </cdr:from>
    <cdr:to>
      <cdr:x>0.75316</cdr:x>
      <cdr:y>0.09969</cdr:y>
    </cdr:to>
    <cdr:sp macro="" textlink="">
      <cdr:nvSpPr>
        <cdr:cNvPr id="3" name="Abgerundetes Rechteck 2"/>
        <cdr:cNvSpPr/>
      </cdr:nvSpPr>
      <cdr:spPr>
        <a:xfrm xmlns:a="http://schemas.openxmlformats.org/drawingml/2006/main">
          <a:off x="6732300" y="432060"/>
          <a:ext cx="154625" cy="8482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0.73625</cdr:x>
      <cdr:y>0.11111</cdr:y>
    </cdr:from>
    <cdr:to>
      <cdr:x>0.75117</cdr:x>
      <cdr:y>0.12747</cdr:y>
    </cdr:to>
    <cdr:sp macro="" textlink="">
      <cdr:nvSpPr>
        <cdr:cNvPr id="4" name="Abgerundetes Rechteck 3"/>
        <cdr:cNvSpPr/>
      </cdr:nvSpPr>
      <cdr:spPr>
        <a:xfrm xmlns:a="http://schemas.openxmlformats.org/drawingml/2006/main">
          <a:off x="6732300" y="576080"/>
          <a:ext cx="136429" cy="8482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75000"/>
          </a:schemeClr>
        </a:solidFill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0.12987</cdr:x>
      <cdr:y>0.10401</cdr:y>
    </cdr:from>
    <cdr:to>
      <cdr:x>0.37136</cdr:x>
      <cdr:y>0.22985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73586" y="581343"/>
          <a:ext cx="2182253" cy="7033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050" b="1" dirty="0">
              <a:solidFill>
                <a:schemeClr val="bg1"/>
              </a:solidFill>
            </a:rPr>
            <a:t>KK = Kassenkredite</a:t>
          </a:r>
          <a:r>
            <a:rPr lang="de-DE" sz="1050" dirty="0">
              <a:solidFill>
                <a:schemeClr val="bg1"/>
              </a:solidFill>
            </a:rPr>
            <a:t> </a:t>
          </a:r>
        </a:p>
        <a:p xmlns:a="http://schemas.openxmlformats.org/drawingml/2006/main">
          <a:r>
            <a:rPr lang="de-DE" sz="1050" b="1" dirty="0">
              <a:solidFill>
                <a:schemeClr val="bg1"/>
              </a:solidFill>
            </a:rPr>
            <a:t>IK</a:t>
          </a:r>
          <a:r>
            <a:rPr lang="de-DE" sz="1050" b="1" baseline="0" dirty="0">
              <a:solidFill>
                <a:schemeClr val="bg1"/>
              </a:solidFill>
            </a:rPr>
            <a:t> </a:t>
          </a:r>
          <a:r>
            <a:rPr lang="de-DE" sz="1050" b="1" baseline="0" dirty="0" smtClean="0">
              <a:solidFill>
                <a:schemeClr val="bg1"/>
              </a:solidFill>
            </a:rPr>
            <a:t>  </a:t>
          </a:r>
          <a:r>
            <a:rPr lang="de-DE" sz="1050" b="1" baseline="0" dirty="0">
              <a:solidFill>
                <a:schemeClr val="bg1"/>
              </a:solidFill>
            </a:rPr>
            <a:t>= Investitionskredite</a:t>
          </a:r>
        </a:p>
        <a:p xmlns:a="http://schemas.openxmlformats.org/drawingml/2006/main">
          <a:r>
            <a:rPr lang="de-DE" sz="1050" b="1" baseline="0" dirty="0">
              <a:solidFill>
                <a:schemeClr val="bg1"/>
              </a:solidFill>
            </a:rPr>
            <a:t>Tilgung</a:t>
          </a:r>
          <a:endParaRPr lang="de-DE" sz="105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0.11602</cdr:x>
      <cdr:y>0.11582</cdr:y>
    </cdr:from>
    <cdr:to>
      <cdr:x>0.1316</cdr:x>
      <cdr:y>0.13894</cdr:y>
    </cdr:to>
    <cdr:sp macro="" textlink="">
      <cdr:nvSpPr>
        <cdr:cNvPr id="6" name="Rechteck 5"/>
        <cdr:cNvSpPr/>
      </cdr:nvSpPr>
      <cdr:spPr>
        <a:xfrm xmlns:a="http://schemas.openxmlformats.org/drawingml/2006/main">
          <a:off x="1276351" y="643163"/>
          <a:ext cx="171451" cy="1283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90000"/>
          </a:schemeClr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0.11593</cdr:x>
      <cdr:y>0.17426</cdr:y>
    </cdr:from>
    <cdr:to>
      <cdr:x>0.13213</cdr:x>
      <cdr:y>0.19402</cdr:y>
    </cdr:to>
    <cdr:sp macro="" textlink="">
      <cdr:nvSpPr>
        <cdr:cNvPr id="8" name="Rechteck 7"/>
        <cdr:cNvSpPr/>
      </cdr:nvSpPr>
      <cdr:spPr>
        <a:xfrm xmlns:a="http://schemas.openxmlformats.org/drawingml/2006/main">
          <a:off x="1047652" y="973985"/>
          <a:ext cx="146357" cy="110451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0.11633</cdr:x>
      <cdr:y>0.14599</cdr:y>
    </cdr:from>
    <cdr:to>
      <cdr:x>0.13101</cdr:x>
      <cdr:y>0.16475</cdr:y>
    </cdr:to>
    <cdr:sp macro="" textlink="">
      <cdr:nvSpPr>
        <cdr:cNvPr id="9" name="Rechteck 8"/>
        <cdr:cNvSpPr/>
      </cdr:nvSpPr>
      <cdr:spPr>
        <a:xfrm xmlns:a="http://schemas.openxmlformats.org/drawingml/2006/main">
          <a:off x="1051274" y="815993"/>
          <a:ext cx="132658" cy="104855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816756D-05E7-456C-858E-6B66CB785B02}" type="datetimeFigureOut">
              <a:rPr lang="de-DE" smtClean="0"/>
              <a:t>25.10.2016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D1C8C33D-B759-4FA9-A68D-AA3006DCCB5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740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1pPr>
            <a:lvl2pPr marL="742853" indent="-285713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2pPr>
            <a:lvl3pPr marL="114285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3pPr>
            <a:lvl4pPr marL="159999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4pPr>
            <a:lvl5pPr marL="205713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251427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297141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342855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388569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BB1BBB-9504-494E-BE5F-1FBC0488F4D4}" type="slidenum">
              <a:rPr lang="de-DE" sz="1200">
                <a:solidFill>
                  <a:prstClr val="black"/>
                </a:solidFill>
              </a:rPr>
              <a:pPr eaLnBrk="1" hangingPunct="1"/>
              <a:t>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</a:t>
            </a:r>
            <a:r>
              <a:rPr lang="de-DE" baseline="0" dirty="0" smtClean="0"/>
              <a:t> gekürzt (</a:t>
            </a:r>
            <a:r>
              <a:rPr lang="de-DE" baseline="0" dirty="0" err="1" smtClean="0"/>
              <a:t>SRi</a:t>
            </a:r>
            <a:r>
              <a:rPr lang="de-DE" baseline="0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5373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 gekürzt (</a:t>
            </a:r>
            <a:r>
              <a:rPr lang="de-DE" dirty="0" err="1" smtClean="0"/>
              <a:t>SRi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3501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3677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3677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24A00-00BD-4C10-A8CA-B342CD54296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08530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1043-1887-4932-BA2B-31FA162D232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7508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FCD-5FEE-4548-92AF-1FB8EF7C6CD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97631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D86C9-D40D-4EC7-83F8-657B4150E5A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59841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C35D5-9947-4420-A9C4-D85268C4BC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90509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EAFB-DEDB-4F3F-8EBF-4F88E62A315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812364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67EB8-D544-41AB-A0D9-B4E13869ED1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74629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B03FD-EEBA-4AAC-A342-86E2D4B8F3D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464908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54C28-B5BA-4420-9A8F-662A9245B8F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9584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440B1-2D3C-4226-B145-212C943E6FD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98203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06EF0-0657-4A43-8ED5-4F0801DDE74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97495"/>
      </p:ext>
    </p:extLst>
  </p:cSld>
  <p:clrMapOvr>
    <a:masterClrMapping/>
  </p:clrMapOvr>
  <p:transition spd="med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0178C-D9F7-4BC6-92E9-E5E576E5E60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066346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2A175-B351-49D3-838D-303E0BDC547A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3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cut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440" y="1556793"/>
            <a:ext cx="8085696" cy="5256584"/>
          </a:xfrm>
        </p:spPr>
        <p:txBody>
          <a:bodyPr/>
          <a:lstStyle/>
          <a:p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Haushaltsrede von </a:t>
            </a:r>
            <a: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Kämmerer</a:t>
            </a:r>
            <a:b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Dirk Meussen</a:t>
            </a:r>
            <a: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am 27.10.2016</a:t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 Einbringung des Etats und des Stellenplans</a:t>
            </a:r>
            <a:endParaRPr lang="de-DE" sz="5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 2017 – Entwurf –</a:t>
            </a:r>
          </a:p>
        </p:txBody>
      </p:sp>
    </p:spTree>
    <p:extLst>
      <p:ext uri="{BB962C8B-B14F-4D97-AF65-F5344CB8AC3E}">
        <p14:creationId xmlns:p14="http://schemas.microsoft.com/office/powerpoint/2010/main" val="169627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Fehlbedarf 2017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=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2,33 Mio. €</a:t>
            </a:r>
            <a:endParaRPr lang="de-DE" sz="7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None/>
              <a:defRPr/>
            </a:pPr>
            <a:endParaRPr lang="de-DE" sz="20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32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Erträge und Aufwendungen</a:t>
            </a:r>
          </a:p>
        </p:txBody>
      </p:sp>
      <p:grpSp>
        <p:nvGrpSpPr>
          <p:cNvPr id="135189" name="Group 1045"/>
          <p:cNvGrpSpPr>
            <a:grpSpLocks/>
          </p:cNvGrpSpPr>
          <p:nvPr/>
        </p:nvGrpSpPr>
        <p:grpSpPr bwMode="auto">
          <a:xfrm>
            <a:off x="762000" y="1981201"/>
            <a:ext cx="3089920" cy="1376363"/>
            <a:chOff x="480" y="1248"/>
            <a:chExt cx="1536" cy="867"/>
          </a:xfrm>
        </p:grpSpPr>
        <p:sp>
          <p:nvSpPr>
            <p:cNvPr id="5129" name="Text Box 1027"/>
            <p:cNvSpPr txBox="1">
              <a:spLocks noChangeArrowheads="1"/>
            </p:cNvSpPr>
            <p:nvPr/>
          </p:nvSpPr>
          <p:spPr bwMode="auto">
            <a:xfrm>
              <a:off x="480" y="1248"/>
              <a:ext cx="1536" cy="4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latin typeface="Calibri" pitchFamily="34" charset="0"/>
                  <a:cs typeface="Calibri" pitchFamily="34" charset="0"/>
                </a:rPr>
                <a:t>Erträge</a:t>
              </a:r>
              <a:endParaRPr lang="de-DE" sz="1600" dirty="0"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30" name="Text Box 1032"/>
            <p:cNvSpPr txBox="1">
              <a:spLocks noChangeArrowheads="1"/>
            </p:cNvSpPr>
            <p:nvPr/>
          </p:nvSpPr>
          <p:spPr bwMode="auto">
            <a:xfrm>
              <a:off x="480" y="1747"/>
              <a:ext cx="153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99,69 </a:t>
              </a:r>
              <a:r>
                <a:rPr lang="de-DE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grpSp>
        <p:nvGrpSpPr>
          <p:cNvPr id="135190" name="Group 1046"/>
          <p:cNvGrpSpPr>
            <a:grpSpLocks/>
          </p:cNvGrpSpPr>
          <p:nvPr/>
        </p:nvGrpSpPr>
        <p:grpSpPr bwMode="auto">
          <a:xfrm>
            <a:off x="4953000" y="1981201"/>
            <a:ext cx="3581400" cy="1376363"/>
            <a:chOff x="3120" y="1248"/>
            <a:chExt cx="2256" cy="867"/>
          </a:xfrm>
        </p:grpSpPr>
        <p:sp>
          <p:nvSpPr>
            <p:cNvPr id="5127" name="Text Box 1029"/>
            <p:cNvSpPr txBox="1">
              <a:spLocks noChangeArrowheads="1"/>
            </p:cNvSpPr>
            <p:nvPr/>
          </p:nvSpPr>
          <p:spPr bwMode="auto">
            <a:xfrm>
              <a:off x="3120" y="1248"/>
              <a:ext cx="2256" cy="4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latin typeface="Calibri" pitchFamily="34" charset="0"/>
                  <a:cs typeface="Calibri" pitchFamily="34" charset="0"/>
                </a:rPr>
                <a:t>Aufwendungen</a:t>
              </a:r>
              <a:endParaRPr lang="de-DE" sz="1600" dirty="0"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28" name="Text Box 1033"/>
            <p:cNvSpPr txBox="1">
              <a:spLocks noChangeArrowheads="1"/>
            </p:cNvSpPr>
            <p:nvPr/>
          </p:nvSpPr>
          <p:spPr bwMode="auto">
            <a:xfrm>
              <a:off x="3120" y="1747"/>
              <a:ext cx="225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102,02 </a:t>
              </a:r>
              <a:r>
                <a:rPr lang="de-DE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sp>
        <p:nvSpPr>
          <p:cNvPr id="135186" name="AutoShape 1042"/>
          <p:cNvSpPr>
            <a:spLocks noChangeArrowheads="1"/>
          </p:cNvSpPr>
          <p:nvPr/>
        </p:nvSpPr>
        <p:spPr bwMode="auto">
          <a:xfrm>
            <a:off x="609600" y="4191000"/>
            <a:ext cx="1752600" cy="609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35187" name="Text Box 1043"/>
          <p:cNvSpPr txBox="1">
            <a:spLocks noChangeArrowheads="1"/>
          </p:cNvSpPr>
          <p:nvPr/>
        </p:nvSpPr>
        <p:spPr bwMode="auto">
          <a:xfrm>
            <a:off x="2514600" y="4114800"/>
            <a:ext cx="551388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</a:pPr>
            <a:r>
              <a:rPr lang="de-DE" sz="4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Fehlbedarf =  </a:t>
            </a:r>
            <a:r>
              <a:rPr lang="de-DE" sz="4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2,33 Mio. €</a:t>
            </a:r>
            <a:endParaRPr lang="de-DE" sz="4000" dirty="0">
              <a:solidFill>
                <a:schemeClr val="bg1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6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6" grpId="0" animBg="1"/>
      <p:bldP spid="1351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5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Fehlbedarfs</a:t>
            </a:r>
            <a:endParaRPr lang="de-DE" sz="5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0787" name="Text Box 19"/>
          <p:cNvSpPr txBox="1">
            <a:spLocks noChangeArrowheads="1"/>
          </p:cNvSpPr>
          <p:nvPr/>
        </p:nvSpPr>
        <p:spPr bwMode="auto">
          <a:xfrm>
            <a:off x="673100" y="1949450"/>
            <a:ext cx="853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07380" y="1484730"/>
            <a:ext cx="9049272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Prognose mittelfristige Ergebnisplanung 2016:	         -2,22 Mio.€</a:t>
            </a:r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2000" u="sng" dirty="0" smtClean="0">
                <a:solidFill>
                  <a:schemeClr val="bg1"/>
                </a:solidFill>
                <a:latin typeface="Calibri" panose="020F0502020204030204" pitchFamily="34" charset="0"/>
              </a:rPr>
              <a:t>+ Verbesserungen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Erstattungen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des Landes für Asylbewerber	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   	             +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1.000 	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Gemeindeanteil an der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Einkommensteuer			+ 590	TEUR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Zinsaufwendungen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					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+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586 	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Gebühren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aus Rettungs- und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Krankentransport			+ 245 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Schlüsselzuweisungen						+ 215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Grundsteuer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						+ 209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Ausgleichszahlungen nach dem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Familienleistungsausgleich		+ 150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Kreisumlage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(Anteil ÖPNV-Umlage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)				+   83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Erlöse aus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Holzverkäufen					+   65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Zuweisung Bahnübergang </a:t>
            </a:r>
            <a:r>
              <a:rPr lang="de-DE" sz="20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Melkenweg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			+   47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Sonstiges 							+ 168	TEUR</a:t>
            </a:r>
          </a:p>
        </p:txBody>
      </p:sp>
    </p:spTree>
    <p:extLst>
      <p:ext uri="{BB962C8B-B14F-4D97-AF65-F5344CB8AC3E}">
        <p14:creationId xmlns:p14="http://schemas.microsoft.com/office/powerpoint/2010/main" val="401015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440" y="116540"/>
            <a:ext cx="8229600" cy="936625"/>
          </a:xfrm>
        </p:spPr>
        <p:txBody>
          <a:bodyPr/>
          <a:lstStyle/>
          <a:p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Fehlbedarfs</a:t>
            </a:r>
            <a:endParaRPr lang="de-DE" sz="5400" dirty="0"/>
          </a:p>
        </p:txBody>
      </p:sp>
      <p:sp>
        <p:nvSpPr>
          <p:cNvPr id="6" name="Textfeld 5"/>
          <p:cNvSpPr txBox="1"/>
          <p:nvPr/>
        </p:nvSpPr>
        <p:spPr>
          <a:xfrm>
            <a:off x="107380" y="1916790"/>
            <a:ext cx="130338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u="sng" dirty="0" smtClean="0">
                <a:solidFill>
                  <a:schemeClr val="bg1"/>
                </a:solidFill>
                <a:latin typeface="Calibri" panose="020F0502020204030204" pitchFamily="34" charset="0"/>
              </a:rPr>
              <a:t>- Verschlechterungen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Familienergänzende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Hilfen und Kindertagesbetreuung		- 923 TEUR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Kreisumlage (allgemeiner Teil)					- 663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Gewerbesteuer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					- 423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Personalaufwendungen					- 361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Bilanzielle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Abschreibungen					- 241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Versorgungsaufwendungen					- 218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Veräußerung von Grundstücken und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Gebäuden			- 163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Abrechnung nach dem Einheitslastenabrechnungsgesetz (ELAG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)	- 142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Zuschuss an Maßnahmenträger Offene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Ganztagsschule		-   84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Sonstiges							- 362 TEUR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=&gt; </a:t>
            </a:r>
            <a:r>
              <a:rPr lang="de-DE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Fehlbedarf 2017       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                                                 </a:t>
            </a:r>
            <a:r>
              <a:rPr lang="de-DE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		 </a:t>
            </a:r>
            <a:r>
              <a:rPr lang="de-DE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-2,33 Mio. €</a:t>
            </a:r>
            <a:endParaRPr lang="de-DE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4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Investitionen 2017</a:t>
            </a:r>
            <a:endParaRPr lang="de-DE" sz="5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48606" y="1556740"/>
            <a:ext cx="11264622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Wesentliche Investitionsmaßnahmen</a:t>
            </a:r>
          </a:p>
          <a:p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Straßen-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und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Radwegebaumaßnahmen				2,38 Mio. €</a:t>
            </a:r>
          </a:p>
          <a:p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</a:t>
            </a:r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</a:rPr>
              <a:t> 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Baugebiet „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Elterbreischlag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“ , 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Hullerner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Straße,</a:t>
            </a:r>
            <a:endParaRPr lang="de-DE" sz="16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Holtwicker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Straße, 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Steverauenradweg</a:t>
            </a:r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endParaRPr lang="de-DE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Hochbaumaßnahmen						2,72 Mio. €</a:t>
            </a:r>
          </a:p>
          <a:p>
            <a:pPr lvl="0"/>
            <a:r>
              <a:rPr lang="de-DE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Neubau KiTa </a:t>
            </a:r>
            <a:r>
              <a:rPr lang="de-DE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Hennewiger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Weg, Lärmschutzwand „Im </a:t>
            </a:r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Grünen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Winkel“,</a:t>
            </a:r>
          </a:p>
          <a:p>
            <a:pPr lvl="0"/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ggfls. Asylbewerberunterkunft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Sonstige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wesentliche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Baumaßnahmen				0,56 Mio. €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Kinderspielplätze, Grünanlagen, Friedhöfe, Hutewald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Erwerb von beweglichen Sachen des Anlagevermögens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		1,70 Mio. €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     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Fahrzeuge </a:t>
            </a:r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und Geräte </a:t>
            </a:r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für Feuerwehr und Technische Dienste,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Schulbereich, Kindertageseinrichtungen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Erwerb </a:t>
            </a:r>
            <a:r>
              <a:rPr lang="de-DE" sz="2000" dirty="0">
                <a:solidFill>
                  <a:schemeClr val="bg1"/>
                </a:solidFill>
                <a:latin typeface="Calibri" panose="020F0502020204030204" pitchFamily="34" charset="0"/>
              </a:rPr>
              <a:t>von Grundstücken und </a:t>
            </a:r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Gebäuden			0,46 Mio. €			</a:t>
            </a:r>
            <a:endParaRPr lang="de-DE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de-DE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de-DE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5461592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Finanzierung der Investitionen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7380" y="1600200"/>
            <a:ext cx="8929240" cy="5257800"/>
          </a:xfrm>
        </p:spPr>
        <p:txBody>
          <a:bodyPr/>
          <a:lstStyle/>
          <a:p>
            <a:endParaRPr lang="de-DE" sz="700" dirty="0" smtClean="0">
              <a:latin typeface="Calibri" panose="020F0502020204030204" pitchFamily="34" charset="0"/>
            </a:endParaRPr>
          </a:p>
          <a:p>
            <a:r>
              <a:rPr lang="de-DE" sz="2000" dirty="0" smtClean="0">
                <a:latin typeface="Calibri" panose="020F0502020204030204" pitchFamily="34" charset="0"/>
              </a:rPr>
              <a:t>Zuweisungen für Baumaßnahmen		 	     	2,55 Mio. €           </a:t>
            </a:r>
          </a:p>
          <a:p>
            <a:r>
              <a:rPr lang="de-DE" sz="2000" dirty="0" smtClean="0">
                <a:latin typeface="Calibri" panose="020F0502020204030204" pitchFamily="34" charset="0"/>
              </a:rPr>
              <a:t>Investitionspauschale nach dem GFG	  	    	     	2,14 Mio. €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Fachpauschalen 						0,51 </a:t>
            </a:r>
            <a:r>
              <a:rPr lang="de-DE" sz="2000" dirty="0">
                <a:latin typeface="Calibri" panose="020F0502020204030204" pitchFamily="34" charset="0"/>
              </a:rPr>
              <a:t>Mio. </a:t>
            </a:r>
            <a:r>
              <a:rPr lang="de-DE" sz="2000" dirty="0" smtClean="0">
                <a:latin typeface="Calibri" panose="020F0502020204030204" pitchFamily="34" charset="0"/>
              </a:rPr>
              <a:t>€</a:t>
            </a:r>
          </a:p>
          <a:p>
            <a:pPr marL="360363" lvl="1" indent="0">
              <a:buNone/>
            </a:pPr>
            <a:r>
              <a:rPr lang="de-DE" sz="1600" dirty="0">
                <a:latin typeface="Calibri" panose="020F0502020204030204" pitchFamily="34" charset="0"/>
              </a:rPr>
              <a:t>(Schul-und Sportpauschale, Feuerschutzpauschale) </a:t>
            </a:r>
            <a:r>
              <a:rPr lang="de-DE" sz="2000" dirty="0" smtClean="0">
                <a:latin typeface="Calibri" panose="020F0502020204030204" pitchFamily="34" charset="0"/>
              </a:rPr>
              <a:t>			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Beiträge und ähnliche Entgelte			    	     	0,74 </a:t>
            </a:r>
            <a:r>
              <a:rPr lang="de-DE" sz="2000" dirty="0">
                <a:latin typeface="Calibri" panose="020F0502020204030204" pitchFamily="34" charset="0"/>
              </a:rPr>
              <a:t>Mio. €</a:t>
            </a: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Erschließungsbeiträge)</a:t>
            </a:r>
            <a:endParaRPr lang="de-DE" sz="1600" dirty="0">
              <a:latin typeface="Calibri" panose="020F05020202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Veräußerung von Sachanlagen	</a:t>
            </a:r>
            <a:r>
              <a:rPr lang="de-DE" sz="2000" dirty="0"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latin typeface="Calibri" panose="020F0502020204030204" pitchFamily="34" charset="0"/>
              </a:rPr>
              <a:t>           	 	     	     	0,91 Mio. €</a:t>
            </a: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Grundstücksverkäufe)</a:t>
            </a:r>
            <a:endParaRPr lang="de-DE" sz="1600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de-DE" sz="2000" b="1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Investive Einzahlungen insgesamt			                 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smtClean="0">
                <a:latin typeface="Calibri" panose="020F0502020204030204" pitchFamily="34" charset="0"/>
              </a:rPr>
              <a:t>    	6,85 Mio. €</a:t>
            </a: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Investitionen insgesamt			</a:t>
            </a: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b="1" dirty="0" smtClean="0">
                <a:latin typeface="Calibri" panose="020F0502020204030204" pitchFamily="34" charset="0"/>
              </a:rPr>
              <a:t>	      	8,22 Mio. €</a:t>
            </a:r>
            <a:r>
              <a:rPr lang="de-DE" sz="2000" dirty="0" smtClean="0">
                <a:latin typeface="Calibri" panose="020F0502020204030204" pitchFamily="34" charset="0"/>
              </a:rPr>
              <a:t/>
            </a:r>
            <a:br>
              <a:rPr lang="de-DE" sz="2000" dirty="0" smtClean="0">
                <a:latin typeface="Calibri" panose="020F0502020204030204" pitchFamily="34" charset="0"/>
              </a:rPr>
            </a:b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dirty="0" smtClean="0">
                <a:latin typeface="Calibri" panose="020F0502020204030204" pitchFamily="34" charset="0"/>
              </a:rPr>
              <a:t>Sollten in der Haushaltsausführung die investiven Auszahlungen die investiven Einzahlungen übersteigen, so wird eine Kreditfinanzierung notwendig.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8625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490" y="188550"/>
            <a:ext cx="7762056" cy="756250"/>
          </a:xfrm>
        </p:spPr>
        <p:txBody>
          <a:bodyPr/>
          <a:lstStyle/>
          <a:p>
            <a:pPr eaLnBrk="1" hangingPunct="1"/>
            <a:r>
              <a:rPr lang="de-DE" sz="36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Personal- u. </a:t>
            </a:r>
            <a:r>
              <a:rPr lang="de-DE" sz="36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Versorgungsaufwendungen</a:t>
            </a:r>
            <a:endParaRPr lang="de-DE" sz="36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88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071228456"/>
              </p:ext>
            </p:extLst>
          </p:nvPr>
        </p:nvGraphicFramePr>
        <p:xfrm>
          <a:off x="4977" y="2060810"/>
          <a:ext cx="8815614" cy="5196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7018" name="Group 890"/>
          <p:cNvGrpSpPr>
            <a:grpSpLocks/>
          </p:cNvGrpSpPr>
          <p:nvPr/>
        </p:nvGrpSpPr>
        <p:grpSpPr bwMode="auto">
          <a:xfrm>
            <a:off x="1183570" y="1639420"/>
            <a:ext cx="1875699" cy="615951"/>
            <a:chOff x="-4833" y="469"/>
            <a:chExt cx="1737" cy="388"/>
          </a:xfrm>
        </p:grpSpPr>
        <p:sp>
          <p:nvSpPr>
            <p:cNvPr id="8198" name="Rectangle 886"/>
            <p:cNvSpPr>
              <a:spLocks noChangeArrowheads="1"/>
            </p:cNvSpPr>
            <p:nvPr/>
          </p:nvSpPr>
          <p:spPr bwMode="auto">
            <a:xfrm>
              <a:off x="-4829" y="469"/>
              <a:ext cx="1733" cy="19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Personalaufwand</a:t>
              </a:r>
              <a:endParaRPr lang="de-DE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199" name="Rectangle 887"/>
            <p:cNvSpPr>
              <a:spLocks noChangeArrowheads="1"/>
            </p:cNvSpPr>
            <p:nvPr/>
          </p:nvSpPr>
          <p:spPr bwMode="auto">
            <a:xfrm>
              <a:off x="-4833" y="663"/>
              <a:ext cx="1737" cy="194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Versorgungsaufwand</a:t>
              </a:r>
              <a:endParaRPr lang="de-DE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846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Stellenplan</a:t>
            </a:r>
            <a:b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de-DE" sz="2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(Gesamt)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021544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669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0" y="1772770"/>
            <a:ext cx="8713210" cy="496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52450" y="115888"/>
            <a:ext cx="8229600" cy="9366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Zwischenfazit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Pfeil nach links und rechts 2"/>
          <p:cNvSpPr/>
          <p:nvPr/>
        </p:nvSpPr>
        <p:spPr bwMode="auto">
          <a:xfrm>
            <a:off x="366493" y="2420860"/>
            <a:ext cx="8268140" cy="1224170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Haushaltssanierungszeitraum</a:t>
            </a:r>
          </a:p>
        </p:txBody>
      </p:sp>
      <p:cxnSp>
        <p:nvCxnSpPr>
          <p:cNvPr id="7" name="Gerade Verbindung 6"/>
          <p:cNvCxnSpPr/>
          <p:nvPr/>
        </p:nvCxnSpPr>
        <p:spPr bwMode="auto">
          <a:xfrm>
            <a:off x="4500563" y="3645030"/>
            <a:ext cx="0" cy="230432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clrChange>
              <a:clrFrom>
                <a:srgbClr val="92CDDC"/>
              </a:clrFrom>
              <a:clrTo>
                <a:srgbClr val="92CD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70" y="4149100"/>
            <a:ext cx="8265493" cy="719269"/>
          </a:xfrm>
          <a:prstGeom prst="rect">
            <a:avLst/>
          </a:prstGeom>
          <a:solidFill>
            <a:schemeClr val="accent1">
              <a:alpha val="59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329986302"/>
      </p:ext>
    </p:extLst>
  </p:cSld>
  <p:clrMapOvr>
    <a:masterClrMapping/>
  </p:clrMapOvr>
  <p:transition spd="med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747376"/>
              </p:ext>
            </p:extLst>
          </p:nvPr>
        </p:nvGraphicFramePr>
        <p:xfrm>
          <a:off x="496193" y="2132856"/>
          <a:ext cx="8180263" cy="408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5807"/>
                <a:gridCol w="936130"/>
                <a:gridCol w="2232310"/>
                <a:gridCol w="936016"/>
              </a:tblGrid>
              <a:tr h="4080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Maßnahmen lt. HSP-Fortschreibung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Anzahl</a:t>
                      </a:r>
                      <a:endParaRPr lang="de-DE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Zielvolumen 2021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 %</a:t>
                      </a:r>
                      <a:endParaRPr lang="de-DE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dirty="0" smtClean="0"/>
                        <a:t>Erhöhung Grund- und Gewerbesteuer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5.742.314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45%</a:t>
                      </a:r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dirty="0" smtClean="0"/>
                        <a:t>Personalmaßnahmen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56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3.598.741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28%</a:t>
                      </a:r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dirty="0" smtClean="0"/>
                        <a:t>übrige Maßnahmen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83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3.403.521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27%</a:t>
                      </a:r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b="1" u="none" dirty="0" smtClean="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140</a:t>
                      </a:r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12.744.576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100%</a:t>
                      </a:r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de-DE" sz="1700" b="1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7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700" dirty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Stand 2016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de-DE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i="0" dirty="0" smtClean="0"/>
                        <a:t>Laufende </a:t>
                      </a:r>
                      <a:r>
                        <a:rPr lang="de-DE" sz="1700" i="0" dirty="0" smtClean="0"/>
                        <a:t>Maßnahmen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10.846.237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87%</a:t>
                      </a:r>
                      <a:endParaRPr lang="de-DE" sz="1700" dirty="0" smtClean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200" i="0" dirty="0" smtClean="0"/>
                        <a:t>- davon durch </a:t>
                      </a:r>
                      <a:r>
                        <a:rPr lang="de-DE" sz="1200" i="0" dirty="0" smtClean="0"/>
                        <a:t>neue Maßnahmen ersetzt</a:t>
                      </a:r>
                      <a:endParaRPr lang="de-DE" sz="12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i="0" dirty="0" smtClean="0"/>
                        <a:t>8</a:t>
                      </a:r>
                      <a:endParaRPr lang="de-DE" sz="12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i="0" dirty="0" smtClean="0"/>
                        <a:t>232.387</a:t>
                      </a:r>
                      <a:endParaRPr lang="de-DE" sz="12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 smtClean="0"/>
                        <a:t>4%</a:t>
                      </a:r>
                      <a:endParaRPr lang="de-DE" sz="1200" dirty="0" smtClean="0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r>
                        <a:rPr lang="de-DE" sz="1700" i="0" dirty="0" smtClean="0"/>
                        <a:t>Noch </a:t>
                      </a:r>
                      <a:r>
                        <a:rPr lang="de-DE" sz="1700" i="0" dirty="0" smtClean="0"/>
                        <a:t>nicht begonnen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20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i="0" dirty="0" smtClean="0"/>
                        <a:t>1.898.339</a:t>
                      </a:r>
                      <a:endParaRPr lang="de-DE" sz="17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700" dirty="0" smtClean="0"/>
                        <a:t>13%</a:t>
                      </a:r>
                      <a:endParaRPr lang="de-DE" sz="17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1561196" y="260648"/>
            <a:ext cx="615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Status der HSP Maßnahmen</a:t>
            </a:r>
            <a:endParaRPr lang="de-DE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2943282"/>
      </p:ext>
    </p:extLst>
  </p:cSld>
  <p:clrMapOvr>
    <a:masterClrMapping/>
  </p:clrMapOvr>
  <p:transition spd="med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Fehlbeträge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0389199"/>
              </p:ext>
            </p:extLst>
          </p:nvPr>
        </p:nvGraphicFramePr>
        <p:xfrm>
          <a:off x="0" y="1556740"/>
          <a:ext cx="9144000" cy="518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61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Verschuldung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625538"/>
              </p:ext>
            </p:extLst>
          </p:nvPr>
        </p:nvGraphicFramePr>
        <p:xfrm>
          <a:off x="180000" y="1268701"/>
          <a:ext cx="9036620" cy="558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453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Verschuldungssituation Kreis RE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90" y="1606326"/>
            <a:ext cx="2592360" cy="498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585330" y="6550223"/>
            <a:ext cx="3558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Quelle: Halterner Zeitung v. 16.07.2016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59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Eigenkapital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796380"/>
              </p:ext>
            </p:extLst>
          </p:nvPr>
        </p:nvGraphicFramePr>
        <p:xfrm>
          <a:off x="72049" y="1701800"/>
          <a:ext cx="888474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6309865" y="4666604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832647" y="4674625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341183" y="4663395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851321" y="4663396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351835" y="4721147"/>
            <a:ext cx="461665" cy="7921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Plan!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2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Stelleneinsparungen im HSP</a:t>
            </a:r>
            <a:b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de-DE" sz="2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(vollzeitverrechnet)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858133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39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39153" y="116540"/>
            <a:ext cx="843959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Anstieg der Sozialleistungen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90" y="1596245"/>
            <a:ext cx="604202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7" y="2564880"/>
            <a:ext cx="5335594" cy="426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53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39153" y="116540"/>
            <a:ext cx="843959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„Finanzwirtschaftliche Nahrungskette“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950" y="1757721"/>
            <a:ext cx="4005226" cy="4752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5436120" y="6550223"/>
            <a:ext cx="3707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Zeichnung: Burkhard Mohr, Behördenspiegel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5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Landschaftsumlage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981969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Legende mit Pfeil nach unten 3"/>
          <p:cNvSpPr/>
          <p:nvPr/>
        </p:nvSpPr>
        <p:spPr bwMode="auto">
          <a:xfrm>
            <a:off x="5148080" y="2132820"/>
            <a:ext cx="1512210" cy="1080150"/>
          </a:xfrm>
          <a:prstGeom prst="down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Steigerung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um 15 Mio. € !</a:t>
            </a:r>
          </a:p>
        </p:txBody>
      </p:sp>
    </p:spTree>
    <p:extLst>
      <p:ext uri="{BB962C8B-B14F-4D97-AF65-F5344CB8AC3E}">
        <p14:creationId xmlns:p14="http://schemas.microsoft.com/office/powerpoint/2010/main" val="330951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			</a:t>
            </a:r>
            <a:endParaRPr lang="de-DE" sz="1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Prognoserechnung </a:t>
            </a:r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2017 </a:t>
            </a:r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- 2021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880517"/>
              </p:ext>
            </p:extLst>
          </p:nvPr>
        </p:nvGraphicFramePr>
        <p:xfrm>
          <a:off x="619345" y="2690967"/>
          <a:ext cx="7762435" cy="4106712"/>
        </p:xfrm>
        <a:graphic>
          <a:graphicData uri="http://schemas.openxmlformats.org/drawingml/2006/table">
            <a:tbl>
              <a:tblPr/>
              <a:tblGrid>
                <a:gridCol w="3368603"/>
                <a:gridCol w="844752"/>
                <a:gridCol w="887270"/>
                <a:gridCol w="887270"/>
                <a:gridCol w="887270"/>
                <a:gridCol w="887270"/>
              </a:tblGrid>
              <a:tr h="433744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2019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2020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52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Beträge in </a:t>
                      </a:r>
                      <a:r>
                        <a:rPr lang="de-DE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TEuro</a:t>
                      </a:r>
                      <a:endParaRPr lang="de-DE" sz="900" b="0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HSP 2012 – 2021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-1.166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1.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-834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2.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-725 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3.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-1.366 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4.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-2.223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515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825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5. Fortschreibung</a:t>
                      </a:r>
                      <a:endParaRPr kumimoji="0" lang="de-DE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- 2.333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2.900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-109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549817" y="6237390"/>
            <a:ext cx="7901491" cy="468065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50" y="1628751"/>
            <a:ext cx="2664370" cy="180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idx="1"/>
          </p:nvPr>
        </p:nvSpPr>
        <p:spPr>
          <a:xfrm>
            <a:off x="614577" y="5805330"/>
            <a:ext cx="7643290" cy="1296180"/>
          </a:xfrm>
        </p:spPr>
        <p:txBody>
          <a:bodyPr/>
          <a:lstStyle/>
          <a:p>
            <a:pPr marL="0" indent="0" algn="ctr">
              <a:buNone/>
            </a:pPr>
            <a:endParaRPr lang="de-DE" sz="1000" b="1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4000" b="1" dirty="0" smtClean="0">
                <a:latin typeface="Calibri" pitchFamily="34" charset="0"/>
                <a:cs typeface="Calibri" pitchFamily="34" charset="0"/>
              </a:rPr>
              <a:t>Danke für Ihre Aufmerksamkeit!</a:t>
            </a:r>
          </a:p>
          <a:p>
            <a:pPr marL="0" indent="0" algn="ctr">
              <a:buNone/>
            </a:pPr>
            <a:endParaRPr lang="de-DE" sz="4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Sie haben es geschafft!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148" y="1700759"/>
            <a:ext cx="6176375" cy="436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90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HPräsentation">
  <a:themeElements>
    <a:clrScheme name="HH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H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H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520</Words>
  <Application>Microsoft Office PowerPoint</Application>
  <PresentationFormat>Bildschirmpräsentation (4:3)</PresentationFormat>
  <Paragraphs>288</Paragraphs>
  <Slides>21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HHPräsentation</vt:lpstr>
      <vt:lpstr>Haushaltsrede von  Kämmerer Dirk Meussen  am 27.10.2016 zur Einbringung des Etats und des Stellenplans</vt:lpstr>
      <vt:lpstr>PowerPoint-Präsentation</vt:lpstr>
      <vt:lpstr>Erträge und Aufwendungen</vt:lpstr>
      <vt:lpstr>Entstehung des Fehlbedarfs</vt:lpstr>
      <vt:lpstr>Entstehung des Fehlbedarfs</vt:lpstr>
      <vt:lpstr>Investitionen 2017</vt:lpstr>
      <vt:lpstr>Finanzierung der Investitionen</vt:lpstr>
      <vt:lpstr>Personal- u. Versorgungsaufwendungen</vt:lpstr>
      <vt:lpstr>Entwicklung Stellenplan (Gesamt)</vt:lpstr>
      <vt:lpstr>PowerPoint-Präsentation</vt:lpstr>
      <vt:lpstr>PowerPoint-Präsentation</vt:lpstr>
      <vt:lpstr>Entwicklung Fehlbeträge</vt:lpstr>
      <vt:lpstr>Entwicklung Verschuldung</vt:lpstr>
      <vt:lpstr>Verschuldungssituation Kreis RE</vt:lpstr>
      <vt:lpstr>Entwicklung Eigenkapital</vt:lpstr>
      <vt:lpstr>Stelleneinsparungen im HSP (vollzeitverrechnet)</vt:lpstr>
      <vt:lpstr>Anstieg der Sozialleistungen</vt:lpstr>
      <vt:lpstr>„Finanzwirtschaftliche Nahrungskette“</vt:lpstr>
      <vt:lpstr>Entwicklung Landschaftsumlage</vt:lpstr>
      <vt:lpstr>Prognoserechnung 2017 - 2021</vt:lpstr>
      <vt:lpstr>PowerPoint-Präsentation</vt:lpstr>
    </vt:vector>
  </TitlesOfParts>
  <Company>Stadt Haltern am 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Schmidt, Christian</dc:creator>
  <cp:lastModifiedBy>Meussen, Dirk</cp:lastModifiedBy>
  <cp:revision>345</cp:revision>
  <cp:lastPrinted>2016-10-18T10:24:08Z</cp:lastPrinted>
  <dcterms:created xsi:type="dcterms:W3CDTF">2012-08-29T06:46:17Z</dcterms:created>
  <dcterms:modified xsi:type="dcterms:W3CDTF">2016-10-25T14:55:16Z</dcterms:modified>
</cp:coreProperties>
</file>